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handoutMasterIdLst>
    <p:handoutMasterId r:id="rId82"/>
  </p:handoutMasterIdLst>
  <p:sldIdLst>
    <p:sldId id="439" r:id="rId3"/>
    <p:sldId id="367" r:id="rId4"/>
    <p:sldId id="382" r:id="rId5"/>
    <p:sldId id="398" r:id="rId6"/>
    <p:sldId id="399" r:id="rId7"/>
    <p:sldId id="402" r:id="rId8"/>
    <p:sldId id="400" r:id="rId9"/>
    <p:sldId id="401" r:id="rId10"/>
    <p:sldId id="403" r:id="rId11"/>
    <p:sldId id="404" r:id="rId12"/>
    <p:sldId id="407" r:id="rId13"/>
    <p:sldId id="411" r:id="rId14"/>
    <p:sldId id="410" r:id="rId15"/>
    <p:sldId id="409" r:id="rId16"/>
    <p:sldId id="408" r:id="rId17"/>
    <p:sldId id="412" r:id="rId18"/>
    <p:sldId id="413" r:id="rId19"/>
    <p:sldId id="418" r:id="rId20"/>
    <p:sldId id="414" r:id="rId21"/>
    <p:sldId id="416" r:id="rId22"/>
    <p:sldId id="415" r:id="rId23"/>
    <p:sldId id="419" r:id="rId24"/>
    <p:sldId id="422" r:id="rId25"/>
    <p:sldId id="421" r:id="rId26"/>
    <p:sldId id="420" r:id="rId27"/>
    <p:sldId id="423" r:id="rId28"/>
    <p:sldId id="425" r:id="rId29"/>
    <p:sldId id="424" r:id="rId30"/>
    <p:sldId id="426" r:id="rId31"/>
    <p:sldId id="430" r:id="rId32"/>
    <p:sldId id="429" r:id="rId33"/>
    <p:sldId id="431" r:id="rId34"/>
    <p:sldId id="437" r:id="rId35"/>
    <p:sldId id="433" r:id="rId36"/>
    <p:sldId id="438" r:id="rId37"/>
    <p:sldId id="440" r:id="rId38"/>
    <p:sldId id="444" r:id="rId39"/>
    <p:sldId id="489" r:id="rId40"/>
    <p:sldId id="441" r:id="rId41"/>
    <p:sldId id="443" r:id="rId42"/>
    <p:sldId id="442" r:id="rId43"/>
    <p:sldId id="446" r:id="rId44"/>
    <p:sldId id="445" r:id="rId45"/>
    <p:sldId id="453" r:id="rId46"/>
    <p:sldId id="449" r:id="rId47"/>
    <p:sldId id="448" r:id="rId48"/>
    <p:sldId id="450" r:id="rId49"/>
    <p:sldId id="451" r:id="rId50"/>
    <p:sldId id="454" r:id="rId51"/>
    <p:sldId id="455" r:id="rId52"/>
    <p:sldId id="456" r:id="rId53"/>
    <p:sldId id="457" r:id="rId54"/>
    <p:sldId id="458" r:id="rId55"/>
    <p:sldId id="459" r:id="rId56"/>
    <p:sldId id="461" r:id="rId57"/>
    <p:sldId id="464" r:id="rId58"/>
    <p:sldId id="465" r:id="rId59"/>
    <p:sldId id="466" r:id="rId60"/>
    <p:sldId id="468" r:id="rId61"/>
    <p:sldId id="469" r:id="rId62"/>
    <p:sldId id="471" r:id="rId63"/>
    <p:sldId id="491" r:id="rId64"/>
    <p:sldId id="490" r:id="rId65"/>
    <p:sldId id="484" r:id="rId66"/>
    <p:sldId id="486" r:id="rId67"/>
    <p:sldId id="485" r:id="rId68"/>
    <p:sldId id="483" r:id="rId69"/>
    <p:sldId id="482" r:id="rId70"/>
    <p:sldId id="487" r:id="rId71"/>
    <p:sldId id="488" r:id="rId72"/>
    <p:sldId id="492" r:id="rId73"/>
    <p:sldId id="386" r:id="rId74"/>
    <p:sldId id="493" r:id="rId75"/>
    <p:sldId id="479" r:id="rId76"/>
    <p:sldId id="473" r:id="rId77"/>
    <p:sldId id="478" r:id="rId78"/>
    <p:sldId id="477" r:id="rId79"/>
    <p:sldId id="475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Anisimov" initials="AA" lastIdx="1" clrIdx="0">
    <p:extLst>
      <p:ext uri="{19B8F6BF-5375-455C-9EA6-DF929625EA0E}">
        <p15:presenceInfo xmlns:p15="http://schemas.microsoft.com/office/powerpoint/2012/main" userId="S::artem.anisimov@acronis.com::8e0119fb-7437-44e4-aa27-6025758f9f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6788E-680A-49E5-BB93-D456A9D23A2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61F6E-92FD-414D-9278-71772D358C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73084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Основы построения файловых систем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F4945-C160-4CD5-B124-49B9BE14C0AB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120B-582B-4354-977D-A474A534F6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56565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374511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11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13999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667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2861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72997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3988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876762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52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3191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19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73382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29747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26706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0932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85193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1709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10954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55728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6276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9014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33953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29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9058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49792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794919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20226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53255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63747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66701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91221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10596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09065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894927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39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1705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334550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018549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81481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2672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50730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23202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92098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490366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6952088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26377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49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4006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862176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8146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258169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51117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53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476645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7656693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83236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605885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800661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76287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59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2489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58192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779238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207492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D56C-4102-A5AA-A6D8-020ED7EB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37FC8-A32D-A529-362E-DCAA9C622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EF2181-183C-D99B-0C0C-EA100C43A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0A5A8-8651-419C-058F-9EF155D69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62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C6C6B11-FCC5-39BB-1DA6-52466BE9E138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217876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330E-7C52-9DDB-8246-ADAE8321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42FA29-A7DF-451B-3474-C9E45C6A1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BE02A-4422-342B-1B4F-6E7690D90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71F7E-4C42-4C06-395D-3E1124B3F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63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99B5C2A-61EE-F1A9-30E8-361CB8CFA4C2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88917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40339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73364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16147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40879305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858007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69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28068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6867109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70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54846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71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9735843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72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9150075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37714-F5F0-6C0B-E752-675C4CB5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D63BC-4303-03A0-4F35-D137B0D81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2D6B8-C125-B915-72A2-CB6830661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9029-C585-6996-25F7-C5F1F0C8DD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73</a:t>
            </a:fld>
            <a:endParaRPr lang="ru-RU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D08BD5B-E91B-3CEE-01E4-9B2D6D49099B}"/>
              </a:ext>
            </a:extLst>
          </p:cNvPr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526615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74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1350483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75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731978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76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5896815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77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33171881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78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520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8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86710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120B-582B-4354-977D-A474A534F6B9}" type="slidenum">
              <a:rPr lang="ru-RU" smtClean="0"/>
              <a:t>9</a:t>
            </a:fld>
            <a:endParaRPr lang="ru-RU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ru-RU"/>
              <a:t>Основы построения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207518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8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9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996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58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72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057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659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38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784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05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37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40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11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5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981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275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Основы построения файловых систем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0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0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4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64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4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22-5D9F-4E99-9720-9B6A0C7BB1C9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6C827-9CFA-4E1C-AE4D-19624BF57C6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47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8C88-2408-4CFC-B25C-07450930B282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145A7-1FFA-4548-B8B9-099A1C219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1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210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6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Relationship Id="rId1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0.png"/><Relationship Id="rId5" Type="http://schemas.openxmlformats.org/officeDocument/2006/relationships/image" Target="../media/image47.png"/><Relationship Id="rId10" Type="http://schemas.openxmlformats.org/officeDocument/2006/relationships/image" Target="../media/image61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11" Type="http://schemas.openxmlformats.org/officeDocument/2006/relationships/image" Target="../media/image600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0.png"/><Relationship Id="rId5" Type="http://schemas.openxmlformats.org/officeDocument/2006/relationships/image" Target="../media/image47.png"/><Relationship Id="rId10" Type="http://schemas.openxmlformats.org/officeDocument/2006/relationships/image" Target="../media/image63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8.png"/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.png"/><Relationship Id="rId10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6.png"/><Relationship Id="rId1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21.png"/><Relationship Id="rId7" Type="http://schemas.openxmlformats.org/officeDocument/2006/relationships/image" Target="../media/image72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10" Type="http://schemas.openxmlformats.org/officeDocument/2006/relationships/image" Target="../media/image78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10" Type="http://schemas.openxmlformats.org/officeDocument/2006/relationships/image" Target="../media/image78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4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0.png"/><Relationship Id="rId5" Type="http://schemas.openxmlformats.org/officeDocument/2006/relationships/image" Target="../media/image720.png"/><Relationship Id="rId10" Type="http://schemas.openxmlformats.org/officeDocument/2006/relationships/image" Target="../media/image780.png"/><Relationship Id="rId4" Type="http://schemas.openxmlformats.org/officeDocument/2006/relationships/image" Target="../media/image710.png"/><Relationship Id="rId9" Type="http://schemas.openxmlformats.org/officeDocument/2006/relationships/image" Target="../media/image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fast17/fast17-ganesan.pdf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senix.org/system/files/conference/fast18/fast18-alagappan.pdf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.cam.ac.uk/techreports/UCAM-CL-TR-935.pdf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utexas.edu/users/lorenzo/corsi/cs380d/papers/paper2-1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648654" y="923419"/>
            <a:ext cx="5388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 basics of file systems</a:t>
            </a:r>
            <a:endParaRPr lang="ru-RU" sz="4000" dirty="0"/>
          </a:p>
        </p:txBody>
      </p:sp>
      <p:pic>
        <p:nvPicPr>
          <p:cNvPr id="1026" name="Picture 2" descr="Neapolis University Pafos, Cyprus Adaptive • Inspiring • Today • Education">
            <a:extLst>
              <a:ext uri="{FF2B5EF4-FFF2-40B4-BE49-F238E27FC236}">
                <a16:creationId xmlns:a16="http://schemas.microsoft.com/office/drawing/2014/main" id="{4A89C479-1691-99F0-24E5-26D57F72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22" y="2457450"/>
            <a:ext cx="4191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5F9A63-3251-7EB7-FC8E-AE3ABA4B7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38" y="1977686"/>
            <a:ext cx="2677540" cy="290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72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7699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8377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62047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70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42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84325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81032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We may regard the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5620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6485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7623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/>
                        <a:t>.</a:t>
                      </a: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29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1896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1113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48533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The state of a deterministic FSM is uniquely defined by a log of state transition. Thus, to replicate an FSM it suffices to replicate a journal.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21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0805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447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88735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 state of a deterministic FSM is uniquely defined by a log of state transition. Thus, to replicate an FSM it suffices to replicate a journal.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To replicate a journal, cluster nodes need to agree on values to append to the log at every step.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89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6124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4158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40540"/>
              </p:ext>
            </p:extLst>
          </p:nvPr>
        </p:nvGraphicFramePr>
        <p:xfrm>
          <a:off x="0" y="365761"/>
          <a:ext cx="12192000" cy="3124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r>
                        <a:rPr lang="en-US" sz="2400" dirty="0"/>
                        <a:t>Consensus in a distributed system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r>
                        <a:rPr lang="en-US" sz="1800" b="1" baseline="0" dirty="0"/>
                        <a:t>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to replicate the state of the metadata server to multiple nodes so that all nodes agree on the same state</a:t>
                      </a:r>
                      <a:r>
                        <a:rPr lang="ru-RU" sz="1800" baseline="0" dirty="0"/>
                        <a:t>?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We may regard the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metadata server as a deterministic FSM. Its states are FS images, and its state transitions are operations like “create a file”, “delete a file”,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At every step, the replicas of the metadata server need to agree on a state transition that they perform. Every replica must do the same transition</a:t>
                      </a:r>
                      <a:r>
                        <a:rPr lang="ru-RU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 state of a deterministic FSM is uniquely defined by a log of state transition. Thus, to replicate an FSM it suffices to replicate a journal.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To replicate a journal, cluster nodes need to agree on values to append to the log at every step.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It suffices to solve the following problem: 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2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00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5959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449554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95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8618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496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81075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B246B5-977A-B442-A443-C1487CA0CB04}"/>
              </a:ext>
            </a:extLst>
          </p:cNvPr>
          <p:cNvSpPr txBox="1"/>
          <p:nvPr/>
        </p:nvSpPr>
        <p:spPr>
          <a:xfrm>
            <a:off x="0" y="6163272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We will define the words “proposed” and “choose” later.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9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04311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7585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61781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25ED53-E62D-4376-4741-DDA008A260E6}"/>
              </a:ext>
            </a:extLst>
          </p:cNvPr>
          <p:cNvSpPr txBox="1"/>
          <p:nvPr/>
        </p:nvSpPr>
        <p:spPr>
          <a:xfrm>
            <a:off x="0" y="6163272"/>
            <a:ext cx="88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We will define the words “proposed” and “choose” later.</a:t>
            </a:r>
            <a:r>
              <a:rPr lang="ru-RU" i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24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04393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46624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763459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Proposer processes send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requests. Their arguments are called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 values.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Acceptor processes receive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requests from proposers</a:t>
                      </a:r>
                      <a:r>
                        <a:rPr lang="ru-RU" sz="1800" dirty="0"/>
                        <a:t>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Acceptor processes send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accept()</a:t>
                      </a:r>
                      <a:r>
                        <a:rPr lang="en-US" sz="1800" dirty="0"/>
                        <a:t> requests to learners. Their arguments are called </a:t>
                      </a:r>
                      <a:r>
                        <a:rPr lang="en-US" sz="1800" i="1" dirty="0"/>
                        <a:t>accepted</a:t>
                      </a:r>
                      <a:r>
                        <a:rPr lang="en-US" sz="1800" dirty="0"/>
                        <a:t> values.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Typically, every cluster member plays all three roles.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6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317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8292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126762"/>
              </p:ext>
            </p:extLst>
          </p:nvPr>
        </p:nvGraphicFramePr>
        <p:xfrm>
          <a:off x="1897743" y="1035351"/>
          <a:ext cx="8396514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6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Consensus in a distributed system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Today we are going to see how to implement a reliable distributed FSM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89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2005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1822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421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dirty="0"/>
                        <a:t>Proposer processes may be regarded as the source of requests “at step N, create a file F” or “at step N, grant a lease on file F to client C”</a:t>
                      </a:r>
                      <a:r>
                        <a:rPr lang="ru-RU" sz="1800" dirty="0"/>
                        <a:t>.</a:t>
                      </a: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0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361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5744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72353"/>
              </p:ext>
            </p:extLst>
          </p:nvPr>
        </p:nvGraphicFramePr>
        <p:xfrm>
          <a:off x="0" y="365761"/>
          <a:ext cx="12192000" cy="53192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5516573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problem statement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baseline="0" dirty="0"/>
                        <a:t>The original problem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dirty="0"/>
                        <a:t>nodes of a cluster must agree on a value to append to a journal.</a:t>
                      </a:r>
                      <a:endParaRPr lang="ru-RU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37781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The problem, restated</a:t>
                      </a:r>
                      <a:r>
                        <a:rPr lang="ru-RU" sz="1800" dirty="0"/>
                        <a:t>: </a:t>
                      </a:r>
                      <a:r>
                        <a:rPr lang="en-US" sz="1800" i="1" dirty="0"/>
                        <a:t>choose</a:t>
                      </a:r>
                      <a:r>
                        <a:rPr lang="en-US" sz="1800" dirty="0"/>
                        <a:t>* one value from a set of </a:t>
                      </a:r>
                      <a:r>
                        <a:rPr lang="en-US" sz="1800" i="1" dirty="0"/>
                        <a:t>proposed</a:t>
                      </a:r>
                      <a:r>
                        <a:rPr lang="en-US" sz="1800" dirty="0"/>
                        <a:t>* values.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Participants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proposers,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acceptors,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learners.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800" b="1" dirty="0"/>
                        <a:t>The model of the network and process failure modes</a:t>
                      </a:r>
                      <a:r>
                        <a:rPr lang="ru-RU" sz="1800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participant processes may work at arbitrary speed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processes may crash and restart at any moment</a:t>
                      </a:r>
                      <a:r>
                        <a:rPr lang="ru-RU" sz="1800" dirty="0"/>
                        <a:t>,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/>
                        <a:t>messages may be delayed (in particular, reordered), lost, or duplicated, but they cannot be corrupted</a:t>
                      </a:r>
                      <a:r>
                        <a:rPr lang="ru-RU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ru-RU" sz="1800" dirty="0"/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8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82871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2341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0509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We will consider a value chosen if it was </a:t>
                      </a:r>
                      <a:r>
                        <a:rPr lang="en-US" sz="1800" i="1" dirty="0"/>
                        <a:t>accepted</a:t>
                      </a:r>
                      <a:r>
                        <a:rPr lang="en-US" sz="1800" dirty="0"/>
                        <a:t> by a majority of acceptors.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2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9827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3024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4670778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This definition makes sense if the following property holds: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In</a:t>
                          </a:r>
                          <a:r>
                            <a:rPr lang="en-US" sz="1800" baseline="0" dirty="0"/>
                            <a:t> a set with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N elements any two subsets with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1800" dirty="0"/>
                            <a:t> elements have a non-empty intersection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Suppose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and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are majorities</a:t>
                          </a:r>
                          <a:r>
                            <a:rPr lang="en-US" sz="1800" baseline="0" dirty="0"/>
                            <a:t> of acceptors that have accepted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and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dirty="0"/>
                            <a:t>,</a:t>
                          </a:r>
                          <a:r>
                            <a:rPr lang="en-US" sz="1800" dirty="0"/>
                            <a:t> respectively. An acceptor that belongs to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has accepted both values. Thus,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and all acceptors in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b="0" i="1" baseline="0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 have accepted this value.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4670778"/>
                  </p:ext>
                </p:extLst>
              </p:nvPr>
            </p:nvGraphicFramePr>
            <p:xfrm>
              <a:off x="0" y="365761"/>
              <a:ext cx="12192000" cy="2850398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3750" r="-104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81282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395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12969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8058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490869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50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0712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792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1203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78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4428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3169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50194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8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12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7683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211051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C9276B-DEC1-7C42-8004-09D8527BDC7F}"/>
              </a:ext>
            </a:extLst>
          </p:cNvPr>
          <p:cNvSpPr txBox="1"/>
          <p:nvPr/>
        </p:nvSpPr>
        <p:spPr>
          <a:xfrm>
            <a:off x="6585857" y="2331870"/>
            <a:ext cx="541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scenario all acceptor have accepted different values. There can be no majority that will accept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436018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4243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81807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35737"/>
              </p:ext>
            </p:extLst>
          </p:nvPr>
        </p:nvGraphicFramePr>
        <p:xfrm>
          <a:off x="0" y="365761"/>
          <a:ext cx="12192000" cy="17531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Motivation for definitions and rules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If only one proposer proposed a value</a:t>
                      </a:r>
                      <a:r>
                        <a:rPr lang="ru-RU" sz="1800" dirty="0"/>
                        <a:t>, </a:t>
                      </a:r>
                      <a:r>
                        <a:rPr lang="en-US" sz="1800" dirty="0"/>
                        <a:t>then this value must be chosen by the system.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749939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dirty="0"/>
                        <a:t>In this situation every acceptor receives only one </a:t>
                      </a:r>
                      <a:r>
                        <a:rPr lang="en-US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propose()</a:t>
                      </a:r>
                      <a:r>
                        <a:rPr lang="en-US" sz="1800" dirty="0"/>
                        <a:t> request.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1" dirty="0"/>
                        <a:t>Requirement</a:t>
                      </a:r>
                      <a:r>
                        <a:rPr lang="ru-RU" sz="1800" b="1" dirty="0"/>
                        <a:t> 1</a:t>
                      </a:r>
                      <a:r>
                        <a:rPr lang="en-US" sz="1800" dirty="0"/>
                        <a:t>: an acceptor must accept the first proposed value.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28"/>
                  </a:ext>
                </a:extLst>
              </a:tr>
            </a:tbl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89C6BE92-E7A5-DB40-8365-57CD7D54E2C3}"/>
              </a:ext>
            </a:extLst>
          </p:cNvPr>
          <p:cNvSpPr/>
          <p:nvPr/>
        </p:nvSpPr>
        <p:spPr>
          <a:xfrm>
            <a:off x="522474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73FC-8ECE-1A4E-9427-DF71010FD5E3}"/>
              </a:ext>
            </a:extLst>
          </p:cNvPr>
          <p:cNvSpPr txBox="1"/>
          <p:nvPr/>
        </p:nvSpPr>
        <p:spPr>
          <a:xfrm>
            <a:off x="367886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A2FE27B-5584-814C-B004-9C6CC3545B16}"/>
              </a:ext>
            </a:extLst>
          </p:cNvPr>
          <p:cNvSpPr/>
          <p:nvPr/>
        </p:nvSpPr>
        <p:spPr>
          <a:xfrm>
            <a:off x="1262702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3BC6F-6241-844A-A7B6-00C81A04AAF2}"/>
              </a:ext>
            </a:extLst>
          </p:cNvPr>
          <p:cNvSpPr txBox="1"/>
          <p:nvPr/>
        </p:nvSpPr>
        <p:spPr>
          <a:xfrm>
            <a:off x="1108114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96B1475-922A-E345-B493-3D03139900DC}"/>
              </a:ext>
            </a:extLst>
          </p:cNvPr>
          <p:cNvSpPr/>
          <p:nvPr/>
        </p:nvSpPr>
        <p:spPr>
          <a:xfrm>
            <a:off x="2002930" y="2721384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39B7A-F3BC-FC4E-80F5-C481D9A6E8A4}"/>
              </a:ext>
            </a:extLst>
          </p:cNvPr>
          <p:cNvSpPr txBox="1"/>
          <p:nvPr/>
        </p:nvSpPr>
        <p:spPr>
          <a:xfrm>
            <a:off x="1848342" y="23318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2</a:t>
            </a:r>
            <a:endParaRPr lang="ru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795F46F-C573-AF4C-ACF5-7005049A42E2}"/>
              </a:ext>
            </a:extLst>
          </p:cNvPr>
          <p:cNvSpPr/>
          <p:nvPr/>
        </p:nvSpPr>
        <p:spPr>
          <a:xfrm>
            <a:off x="4613319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4F1B48-E2EC-A942-B92B-DCF4325962D6}"/>
              </a:ext>
            </a:extLst>
          </p:cNvPr>
          <p:cNvSpPr txBox="1"/>
          <p:nvPr/>
        </p:nvSpPr>
        <p:spPr>
          <a:xfrm>
            <a:off x="4458731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0</a:t>
            </a:r>
            <a:endParaRPr lang="ru-RU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FC18D2-8810-FD4D-BCCA-384D5690B672}"/>
              </a:ext>
            </a:extLst>
          </p:cNvPr>
          <p:cNvSpPr/>
          <p:nvPr/>
        </p:nvSpPr>
        <p:spPr>
          <a:xfrm>
            <a:off x="5353547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51E695-D6F6-EC44-A0E2-08D1AFA3C195}"/>
              </a:ext>
            </a:extLst>
          </p:cNvPr>
          <p:cNvSpPr txBox="1"/>
          <p:nvPr/>
        </p:nvSpPr>
        <p:spPr>
          <a:xfrm>
            <a:off x="5198959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1</a:t>
            </a:r>
            <a:endParaRPr lang="ru-RU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EAB61A1-B495-624E-ACED-6CB5A1C41ADD}"/>
              </a:ext>
            </a:extLst>
          </p:cNvPr>
          <p:cNvSpPr/>
          <p:nvPr/>
        </p:nvSpPr>
        <p:spPr>
          <a:xfrm>
            <a:off x="6093775" y="2701202"/>
            <a:ext cx="87086" cy="3618410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DB06C-76C2-EE4A-B7EC-E682171C8694}"/>
              </a:ext>
            </a:extLst>
          </p:cNvPr>
          <p:cNvSpPr txBox="1"/>
          <p:nvPr/>
        </p:nvSpPr>
        <p:spPr>
          <a:xfrm>
            <a:off x="5939187" y="231168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baseline="-25000" dirty="0"/>
              <a:t>2</a:t>
            </a:r>
            <a:endParaRPr lang="ru-R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E1A734-E673-7941-A32C-43ABEC66C436}"/>
              </a:ext>
            </a:extLst>
          </p:cNvPr>
          <p:cNvCxnSpPr>
            <a:cxnSpLocks/>
          </p:cNvCxnSpPr>
          <p:nvPr/>
        </p:nvCxnSpPr>
        <p:spPr>
          <a:xfrm flipH="1">
            <a:off x="566017" y="2914193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3096BC-AA52-1841-AFA9-62331FD5AF9C}"/>
              </a:ext>
            </a:extLst>
          </p:cNvPr>
          <p:cNvSpPr txBox="1"/>
          <p:nvPr/>
        </p:nvSpPr>
        <p:spPr>
          <a:xfrm rot="21184382">
            <a:off x="2441807" y="2817511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787F9A-BB33-B741-8119-D8964C5DAFF2}"/>
              </a:ext>
            </a:extLst>
          </p:cNvPr>
          <p:cNvCxnSpPr>
            <a:cxnSpLocks/>
          </p:cNvCxnSpPr>
          <p:nvPr/>
        </p:nvCxnSpPr>
        <p:spPr>
          <a:xfrm flipH="1">
            <a:off x="1316092" y="3371217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D9F62E7-2A3D-B64F-8703-7E4C776EBA7C}"/>
              </a:ext>
            </a:extLst>
          </p:cNvPr>
          <p:cNvSpPr txBox="1"/>
          <p:nvPr/>
        </p:nvSpPr>
        <p:spPr>
          <a:xfrm rot="21184382">
            <a:off x="2694413" y="3320283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5A5E7B-E51E-AB4C-9602-8D305CA07E03}"/>
              </a:ext>
            </a:extLst>
          </p:cNvPr>
          <p:cNvCxnSpPr>
            <a:cxnSpLocks/>
          </p:cNvCxnSpPr>
          <p:nvPr/>
        </p:nvCxnSpPr>
        <p:spPr>
          <a:xfrm flipH="1">
            <a:off x="2046474" y="3870634"/>
            <a:ext cx="4090844" cy="514807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345AB31-7426-594D-B28F-BAE039EEEBD5}"/>
              </a:ext>
            </a:extLst>
          </p:cNvPr>
          <p:cNvSpPr txBox="1"/>
          <p:nvPr/>
        </p:nvSpPr>
        <p:spPr>
          <a:xfrm rot="21184382">
            <a:off x="2923069" y="3874945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propose(v</a:t>
            </a:r>
            <a:r>
              <a:rPr lang="en-US" sz="16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909824-9CEE-C94A-A2D8-B8D007AEF4EB}"/>
              </a:ext>
            </a:extLst>
          </p:cNvPr>
          <p:cNvCxnSpPr>
            <a:cxnSpLocks/>
          </p:cNvCxnSpPr>
          <p:nvPr/>
        </p:nvCxnSpPr>
        <p:spPr>
          <a:xfrm flipH="1">
            <a:off x="1282395" y="2934375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4C022F-51A2-9D4B-BC4C-7A9FDF4CBC85}"/>
              </a:ext>
            </a:extLst>
          </p:cNvPr>
          <p:cNvCxnSpPr>
            <a:cxnSpLocks/>
          </p:cNvCxnSpPr>
          <p:nvPr/>
        </p:nvCxnSpPr>
        <p:spPr>
          <a:xfrm flipH="1">
            <a:off x="2046473" y="2923921"/>
            <a:ext cx="2610389" cy="229856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39CDF4-7084-214E-B841-79661C9CBB2E}"/>
              </a:ext>
            </a:extLst>
          </p:cNvPr>
          <p:cNvCxnSpPr>
            <a:cxnSpLocks/>
          </p:cNvCxnSpPr>
          <p:nvPr/>
        </p:nvCxnSpPr>
        <p:spPr>
          <a:xfrm flipH="1">
            <a:off x="2022622" y="3381671"/>
            <a:ext cx="3374467" cy="2288108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87D41-302F-F941-8747-4939D454BD13}"/>
              </a:ext>
            </a:extLst>
          </p:cNvPr>
          <p:cNvCxnSpPr>
            <a:cxnSpLocks/>
          </p:cNvCxnSpPr>
          <p:nvPr/>
        </p:nvCxnSpPr>
        <p:spPr>
          <a:xfrm flipH="1">
            <a:off x="566016" y="3371217"/>
            <a:ext cx="4831074" cy="235777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9C6927-BEAC-F944-92B0-71145FAF6A7D}"/>
              </a:ext>
            </a:extLst>
          </p:cNvPr>
          <p:cNvCxnSpPr>
            <a:cxnSpLocks/>
          </p:cNvCxnSpPr>
          <p:nvPr/>
        </p:nvCxnSpPr>
        <p:spPr>
          <a:xfrm flipH="1">
            <a:off x="566015" y="3880194"/>
            <a:ext cx="5571304" cy="2285635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46B4D-E15F-A940-B0A8-FFEB96FCFBE3}"/>
              </a:ext>
            </a:extLst>
          </p:cNvPr>
          <p:cNvCxnSpPr>
            <a:cxnSpLocks/>
          </p:cNvCxnSpPr>
          <p:nvPr/>
        </p:nvCxnSpPr>
        <p:spPr>
          <a:xfrm flipH="1">
            <a:off x="1316091" y="3869740"/>
            <a:ext cx="4821228" cy="222308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/>
              <p:nvPr/>
            </p:nvSpPr>
            <p:spPr>
              <a:xfrm>
                <a:off x="6585857" y="2331870"/>
                <a:ext cx="541020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this scenario all acceptor have accepted different values. There can be no majority that will accept the same value.</a:t>
                </a:r>
              </a:p>
              <a:p>
                <a:endParaRPr lang="en-US" dirty="0"/>
              </a:p>
              <a:p>
                <a:r>
                  <a:rPr lang="en-US" b="1" dirty="0"/>
                  <a:t>Idea</a:t>
                </a:r>
                <a:r>
                  <a:rPr lang="ru-RU" dirty="0"/>
                  <a:t>: </a:t>
                </a:r>
                <a:r>
                  <a:rPr lang="en-US" dirty="0"/>
                  <a:t>one must not propose plain values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but must propose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natural number, the epoch number of a proposer</a:t>
                </a:r>
                <a:r>
                  <a:rPr lang="ru-RU" dirty="0"/>
                  <a:t>. </a:t>
                </a:r>
                <a:r>
                  <a:rPr lang="en-US" dirty="0"/>
                  <a:t>Acceptors must accept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the same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en-US" dirty="0"/>
                  <a:t>The epoch number enables us to distinguish newer requests from stale ones. Proposers can use this numbering to coordinate among themselves and avoid proposing </a:t>
                </a:r>
                <a:r>
                  <a:rPr lang="en-US" b="1" dirty="0"/>
                  <a:t>known-stale values</a:t>
                </a:r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C9276B-DEC1-7C42-8004-09D8527B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857" y="2331870"/>
                <a:ext cx="5410200" cy="3693319"/>
              </a:xfrm>
              <a:prstGeom prst="rect">
                <a:avLst/>
              </a:prstGeom>
              <a:blipFill>
                <a:blip r:embed="rId3"/>
                <a:stretch>
                  <a:fillRect l="-937" t="-685" b="-171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68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7801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198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6520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3765209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 b="-5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51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5155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62692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76553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described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0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7234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382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0864289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0864289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62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8317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71705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48642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24434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different proposers choose their epoch numbers from disjoint sets to ensure that epoch numbers are globally unique.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524434"/>
                  </p:ext>
                </p:extLst>
              </p:nvPr>
            </p:nvGraphicFramePr>
            <p:xfrm>
              <a:off x="0" y="365761"/>
              <a:ext cx="12192000" cy="28346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6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 2a</a:t>
                          </a:r>
                          <a:r>
                            <a:rPr lang="en-US" sz="1800" dirty="0"/>
                            <a:t>: every proposer issues requests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propose(n, v)</a:t>
                          </a:r>
                          <a:r>
                            <a:rPr lang="en-US" sz="1800" dirty="0"/>
                            <a:t> with epoch numbers that are unique and ascending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</a:t>
                          </a:r>
                          <a:r>
                            <a:rPr lang="en-US" sz="1800" b="1" dirty="0"/>
                            <a:t>2b</a:t>
                          </a:r>
                          <a:r>
                            <a:rPr lang="en-US" sz="1800" dirty="0"/>
                            <a:t>: different proposers choose their epoch numbers from disjoint sets to ensure that epoch numbers are globally unique.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232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/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*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In a system with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N proposers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their epochs from sets</a:t>
                </a:r>
                <a:r>
                  <a:rPr lang="ru-RU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{0,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+1, …}</m:t>
                    </m:r>
                  </m:oMath>
                </a14:m>
                <a:r>
                  <a:rPr lang="en-US" i="1" dirty="0">
                    <a:solidFill>
                      <a:schemeClr val="bg1">
                        <a:lumMod val="75000"/>
                      </a:schemeClr>
                    </a:solidFill>
                  </a:rPr>
                  <a:t>, …</a:t>
                </a:r>
                <a:endParaRPr lang="ru-RU" i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D5392-6CA5-9542-AAA6-CD8E8204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22907"/>
                <a:ext cx="11299372" cy="369332"/>
              </a:xfrm>
              <a:prstGeom prst="rect">
                <a:avLst/>
              </a:prstGeom>
              <a:blipFill>
                <a:blip r:embed="rId4"/>
                <a:stretch>
                  <a:fillRect l="-449" t="-3226" b="-22581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3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099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75327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785428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1" dirty="0"/>
                            <a:t> (</a:t>
                          </a: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0)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5785428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6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1" dirty="0"/>
                            <a:t> (</a:t>
                          </a: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0)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ru-RU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032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456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53201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0963123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1" dirty="0"/>
                            <a:t> (</a:t>
                          </a:r>
                          <a:r>
                            <a:rPr lang="en-US" sz="1800" b="1" dirty="0"/>
                            <a:t>requirement</a:t>
                          </a:r>
                          <a:r>
                            <a:rPr lang="ru-RU" sz="1800" b="1" dirty="0"/>
                            <a:t> 0)</a:t>
                          </a:r>
                          <a:r>
                            <a:rPr lang="ru-RU" sz="1800" dirty="0"/>
                            <a:t>: </a:t>
                          </a:r>
                          <a:r>
                            <a:rPr lang="en-US" sz="1800" dirty="0"/>
                            <a:t>an acceptor accepts at most one value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endParaRPr lang="en-US" dirty="0"/>
                        </a:p>
                        <a:p>
                          <a:r>
                            <a:rPr lang="en-US" b="1" dirty="0"/>
                            <a:t>Requirement</a:t>
                          </a:r>
                          <a:r>
                            <a:rPr lang="ru-RU" b="1" dirty="0"/>
                            <a:t> </a:t>
                          </a:r>
                          <a:r>
                            <a:rPr lang="en-US" b="1" dirty="0"/>
                            <a:t>0’</a:t>
                          </a:r>
                          <a:r>
                            <a:rPr lang="en-US" dirty="0"/>
                            <a:t>: an acceptor accepts pairs that have the same value and ascending epoch numbers</a:t>
                          </a:r>
                          <a:r>
                            <a:rPr lang="ru-RU" dirty="0"/>
                            <a:t>: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), … (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&lt; 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0963123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6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50323" r="-104" b="-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6354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0656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641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960647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960647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6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6471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1488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7487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311294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800" b="1" dirty="0"/>
                            <a:t>Reminder</a:t>
                          </a:r>
                          <a:r>
                            <a:rPr lang="ru-RU" sz="1800" b="0" dirty="0"/>
                            <a:t>: </a:t>
                          </a:r>
                          <a:r>
                            <a:rPr lang="en-US" sz="1800" dirty="0"/>
                            <a:t>We will consider a value chosen if it was </a:t>
                          </a:r>
                          <a:r>
                            <a:rPr lang="en-US" sz="1800" i="1" dirty="0"/>
                            <a:t>accepted</a:t>
                          </a:r>
                          <a:r>
                            <a:rPr lang="en-US" sz="1800" dirty="0"/>
                            <a:t> by a majority of acceptors.</a:t>
                          </a: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8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Now that we allow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acceptors to accept multiple proposals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oMath>
                          </a14:m>
                          <a:r>
                            <a:rPr lang="ru-RU" dirty="0"/>
                            <a:t>, </a:t>
                          </a:r>
                          <a:r>
                            <a:rPr lang="en-US" dirty="0"/>
                            <a:t>we must allow situations</a:t>
                          </a:r>
                          <a:r>
                            <a:rPr lang="en-US" baseline="0" dirty="0"/>
                            <a:t> where a majority of acceptors have accepted pairs</a:t>
                          </a:r>
                          <a:r>
                            <a:rPr lang="ru-RU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ru-RU" dirty="0"/>
                            <a:t> </a:t>
                          </a:r>
                          <a:r>
                            <a:rPr lang="en-US" dirty="0"/>
                            <a:t>with different epochs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We only need to require that all accepted pairs</a:t>
                          </a:r>
                          <a:r>
                            <a:rPr lang="en-US" baseline="0" dirty="0"/>
                            <a:t> have the same value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7311294"/>
                  </p:ext>
                </p:extLst>
              </p:nvPr>
            </p:nvGraphicFramePr>
            <p:xfrm>
              <a:off x="0" y="365761"/>
              <a:ext cx="12192000" cy="58521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68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3192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50323" r="-104" b="-3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7371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7244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6515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22234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22234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706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9682" r="-10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93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0387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8751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033183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4033183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706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9682" r="-10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9682" r="-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293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76937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2194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0000838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0000838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706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9682" r="-10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9682" r="-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6357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9383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8189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940121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940121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706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9682" r="-10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9682" r="-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754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50691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0000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43667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described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do we handle a client that lost connection to the metadata server but can still communicate to the storage server</a:t>
                      </a:r>
                      <a:r>
                        <a:rPr lang="ru-RU" sz="1800" baseline="0" dirty="0"/>
                        <a:t>? </a:t>
                      </a:r>
                      <a:r>
                        <a:rPr lang="en-US" sz="1800" baseline="0" dirty="0"/>
                        <a:t>It is not admissible to have two clients modify the same file without </a:t>
                      </a:r>
                      <a:r>
                        <a:rPr lang="en-US" sz="1800" baseline="0" dirty="0" err="1"/>
                        <a:t>synchronising</a:t>
                      </a:r>
                      <a:r>
                        <a:rPr lang="en-US" sz="1800" baseline="0" dirty="0"/>
                        <a:t> with each other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3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3303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1207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3518689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that is greater than the last remembered</a:t>
                          </a:r>
                          <a:r>
                            <a:rPr lang="en-US" sz="1700" baseline="0" dirty="0"/>
                            <a:t> epoch</a:t>
                          </a:r>
                          <a:r>
                            <a:rPr lang="ru-RU" sz="1700" dirty="0"/>
                            <a:t>, </a:t>
                          </a:r>
                          <a:r>
                            <a:rPr lang="en-US" sz="1700" dirty="0"/>
                            <a:t>accept the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and reply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3518689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706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9682" r="-100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9682" r="-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224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8211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7989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85897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381518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One must not propose plain values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dirty="0"/>
                            <a:t>, but must propose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where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is a natural number, the epoch number of a proposer</a:t>
                          </a:r>
                          <a:r>
                            <a:rPr lang="ru-RU" dirty="0"/>
                            <a:t>. </a:t>
                          </a:r>
                          <a:r>
                            <a:rPr lang="en-US" dirty="0"/>
                            <a:t>Acceptors must accept pairs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and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with the same</a:t>
                          </a:r>
                          <a:r>
                            <a:rPr lang="ru-RU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ru-RU" dirty="0"/>
                            <a:t>.</a:t>
                          </a:r>
                        </a:p>
                        <a:p>
                          <a:endParaRPr lang="ru-RU" dirty="0"/>
                        </a:p>
                        <a:p>
                          <a:r>
                            <a:rPr lang="en-US" dirty="0"/>
                            <a:t>The epoch number enables us to distinguish newer requests from stale ones. Proposers can use this numbering to coordinate among themselves and avoid proposing </a:t>
                          </a:r>
                          <a:r>
                            <a:rPr lang="en-US" b="1" dirty="0"/>
                            <a:t>known-stale values</a:t>
                          </a:r>
                          <a:r>
                            <a:rPr lang="en-US" dirty="0"/>
                            <a:t>.</a:t>
                          </a:r>
                          <a:endParaRPr lang="ru-R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proposer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Choose an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 that was not used earlier.</a:t>
                          </a: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to all acceptors. It is a request to ignore requests</a:t>
                          </a:r>
                          <a:r>
                            <a:rPr lang="en-US" sz="1700" baseline="0" dirty="0"/>
                            <a:t> with the epoch number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70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Wait</a:t>
                          </a:r>
                          <a:r>
                            <a:rPr lang="en-US" sz="1700" baseline="0" dirty="0"/>
                            <a:t> for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from a majority of acceptors and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b="1" dirty="0"/>
                            <a:t>remember a value</a:t>
                          </a:r>
                          <a:r>
                            <a:rPr lang="ru-RU" sz="17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baseline="0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sz="1700" b="1" dirty="0"/>
                            <a:t> with the highest epoch number</a:t>
                          </a:r>
                          <a:r>
                            <a:rPr lang="ru-RU" sz="1700" dirty="0"/>
                            <a:t>.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If all replies have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7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700" b="0" i="1" baseline="0" smtClean="0">
                                  <a:latin typeface="Cambria Math" panose="02040503050406030204" pitchFamily="18" charset="0"/>
                                </a:rPr>
                                <m:t>𝑛𝑖𝑙</m:t>
                              </m:r>
                            </m:oMath>
                          </a14:m>
                          <a:r>
                            <a:rPr lang="en-US" sz="1700" dirty="0"/>
                            <a:t>, the proposer may</a:t>
                          </a:r>
                          <a:r>
                            <a:rPr lang="en-US" sz="1700" baseline="0" dirty="0"/>
                            <a:t> propose its value.</a:t>
                          </a: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Send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baseline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baseline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baseline="0" dirty="0"/>
                            <a:t> to all acceptors </a:t>
                          </a:r>
                          <a:r>
                            <a:rPr lang="en-US" sz="1700" b="1" baseline="0" dirty="0"/>
                            <a:t>that have replied with a promise</a:t>
                          </a:r>
                          <a:r>
                            <a:rPr lang="en-US" sz="1700" baseline="0" dirty="0"/>
                            <a:t>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Wait for</a:t>
                          </a:r>
                          <a:r>
                            <a:rPr lang="ru-RU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accept</m:t>
                              </m:r>
                              <m:r>
                                <a:rPr lang="en-US" sz="1700" i="1" baseline="0" dirty="0" smtClean="0">
                                  <a:latin typeface="Cambria Math" panose="02040503050406030204" pitchFamily="18" charset="0"/>
                                </a:rPr>
                                <m:t>()</m:t>
                              </m:r>
                            </m:oMath>
                          </a14:m>
                          <a:r>
                            <a:rPr lang="en-US" sz="1700" baseline="0" dirty="0"/>
                            <a:t> from a majority of acceptors</a:t>
                          </a:r>
                          <a:r>
                            <a:rPr lang="ru-RU" sz="1700" baseline="0" dirty="0"/>
                            <a:t>.</a:t>
                          </a:r>
                          <a:endParaRPr lang="en-US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ru-RU" sz="1700" baseline="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baseline="0" dirty="0"/>
                            <a:t>If timed out, go to</a:t>
                          </a:r>
                          <a:r>
                            <a:rPr lang="ru-RU" sz="1700" baseline="0" dirty="0"/>
                            <a:t> </a:t>
                          </a:r>
                          <a:r>
                            <a:rPr lang="en-US" sz="1700" baseline="0" dirty="0"/>
                            <a:t>#1.</a:t>
                          </a:r>
                          <a:endParaRPr lang="en-US" sz="1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700" dirty="0"/>
                            <a:t>The algorithm of an</a:t>
                          </a:r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acceptor</a:t>
                          </a:r>
                          <a:r>
                            <a:rPr lang="ru-RU" sz="1700" dirty="0"/>
                            <a:t>:</a:t>
                          </a:r>
                          <a:endParaRPr lang="en-US" sz="17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prepare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, remember</a:t>
                          </a:r>
                          <a:r>
                            <a:rPr lang="en-US" sz="1700" baseline="0" dirty="0"/>
                            <a:t> the epoch</a:t>
                          </a:r>
                          <a:r>
                            <a:rPr lang="en-US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and ignore all requests with lower epoch numbers</a:t>
                          </a:r>
                          <a:r>
                            <a:rPr lang="ru-RU" sz="1700" dirty="0"/>
                            <a:t>. </a:t>
                          </a:r>
                          <a:r>
                            <a:rPr lang="en-US" sz="1700" dirty="0"/>
                            <a:t>Reply with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where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is</a:t>
                          </a:r>
                          <a:r>
                            <a:rPr lang="en-US" sz="1700" baseline="0" dirty="0"/>
                            <a:t> the last accepted value </a:t>
                          </a:r>
                          <a:r>
                            <a:rPr lang="en-US" sz="1700" dirty="0"/>
                            <a:t>or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ru-RU" sz="17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700" i="1" dirty="0" smtClean="0">
                                      <a:latin typeface="Cambria Math" panose="02040503050406030204" pitchFamily="18" charset="0"/>
                                    </a:rPr>
                                    <m:t>𝑛𝑖𝑙</m:t>
                                  </m:r>
                                </m:e>
                              </m:d>
                            </m:oMath>
                          </a14:m>
                          <a:r>
                            <a:rPr lang="ru-RU" sz="1700" dirty="0"/>
                            <a:t> </a:t>
                          </a:r>
                          <a:r>
                            <a:rPr lang="en-US" sz="1700" dirty="0"/>
                            <a:t>if no value has been accepted yet.</a:t>
                          </a:r>
                          <a:br>
                            <a:rPr lang="en-US" sz="1700" dirty="0"/>
                          </a:br>
                          <a:r>
                            <a:rPr lang="en-US" sz="1700" b="1" dirty="0"/>
                            <a:t>Note</a:t>
                          </a:r>
                          <a:r>
                            <a:rPr lang="ru-RU" sz="1700" b="1" dirty="0"/>
                            <a:t>: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promise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has</a:t>
                          </a:r>
                          <a:r>
                            <a:rPr lang="en-US" sz="17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ru-RU" sz="1700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en-US" sz="17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700" dirty="0"/>
                            <a:t>Upon receiving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propose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 with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700" dirty="0"/>
                            <a:t> that is greater than the last remembered</a:t>
                          </a:r>
                          <a:r>
                            <a:rPr lang="en-US" sz="1700" baseline="0" dirty="0"/>
                            <a:t> epoch</a:t>
                          </a:r>
                          <a:r>
                            <a:rPr lang="ru-RU" sz="1700" dirty="0"/>
                            <a:t>, </a:t>
                          </a:r>
                          <a:r>
                            <a:rPr lang="en-US" sz="1700" dirty="0"/>
                            <a:t>accept the value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7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7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700" dirty="0"/>
                            <a:t> and reply</a:t>
                          </a:r>
                          <a:r>
                            <a:rPr lang="ru-RU" sz="1700" dirty="0"/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700" b="0" i="0" smtClean="0">
                                      <a:latin typeface="Cambria Math" panose="02040503050406030204" pitchFamily="18" charset="0"/>
                                    </a:rPr>
                                    <m:t>accept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700" dirty="0"/>
                            <a:t>.</a:t>
                          </a:r>
                          <a:endParaRPr lang="ru-RU" sz="17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885897"/>
                  </p:ext>
                </p:extLst>
              </p:nvPr>
            </p:nvGraphicFramePr>
            <p:xfrm>
              <a:off x="0" y="365761"/>
              <a:ext cx="12192000" cy="58978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096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0">
                      <a:extLst>
                        <a:ext uri="{9D8B030D-6E8A-4147-A177-3AD203B41FA5}">
                          <a16:colId xmlns:a16="http://schemas.microsoft.com/office/drawing/2014/main" val="1748704323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Motivation for definitions and rules</a:t>
                          </a:r>
                          <a:endParaRPr lang="ru-RU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 gridSpan="2"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483" r="-104" b="-2775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6749939"/>
                      </a:ext>
                    </a:extLst>
                  </a:tr>
                  <a:tr h="39776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49682" r="-100208" b="-2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9682" r="-208" b="-2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7020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5918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5584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71129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39019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39019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6413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4991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84332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58447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58447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8763E9-35FE-DE43-A9B7-ECE34516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29157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Remark</a:t>
                </a:r>
                <a:r>
                  <a:rPr lang="ru-RU" dirty="0"/>
                  <a:t>: </a:t>
                </a:r>
                <a:r>
                  <a:rPr lang="en-US" dirty="0"/>
                  <a:t>let us consider</a:t>
                </a:r>
                <a:r>
                  <a:rPr lang="ru-RU" dirty="0"/>
                  <a:t> </a:t>
                </a:r>
                <a:r>
                  <a:rPr lang="en-US" b="1" dirty="0"/>
                  <a:t>the minimal epoch number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when some acceptor from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sent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after having accepted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this epoch the other acceptors from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have not yet</a:t>
                </a:r>
                <a:br>
                  <a:rPr lang="en-US" dirty="0"/>
                </a:br>
                <a:r>
                  <a:rPr lang="en-US" dirty="0"/>
                  <a:t>sent any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(⋅,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5AF3E2-7ED1-D24D-977F-2083CF88F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291577" cy="1754326"/>
              </a:xfrm>
              <a:prstGeom prst="rect">
                <a:avLst/>
              </a:prstGeom>
              <a:blipFill>
                <a:blip r:embed="rId7"/>
                <a:stretch>
                  <a:fillRect l="-957" t="-1429" b="-428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121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58734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315863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3158634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038AD5-43C3-814B-94EC-E0373855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305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41769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7287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10059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610059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69374-767C-9846-BFCC-9D028D392820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5E2A99-C2BE-C544-A052-B740F1F60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49000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3A90A7-BD39-DC41-BA40-607B343E5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4900059" cy="1200329"/>
              </a:xfrm>
              <a:prstGeom prst="rect">
                <a:avLst/>
              </a:prstGeom>
              <a:blipFill>
                <a:blip r:embed="rId7"/>
                <a:stretch>
                  <a:fillRect l="-1034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173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925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6584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6402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64026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8DEC-D17C-7B44-9BAB-E6124E09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EFFA9D-9E2E-2541-A439-4E135A914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82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7814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6920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0308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03081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14947" y="3358064"/>
            <a:ext cx="2325402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the messages be ordered this way</a:t>
            </a:r>
            <a:r>
              <a:rPr lang="ru-R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8026EA-3A33-9B4F-8BF4-5EE5E1BCA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9A5550-A04E-CF4E-AB95-0531FCD7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4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340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369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82388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33903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033903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391098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41650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14947" y="3358064"/>
            <a:ext cx="2325402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61" y="2989813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EE8A8B-A16E-1048-8ED1-145FC9D12D0F}"/>
              </a:ext>
            </a:extLst>
          </p:cNvPr>
          <p:cNvSpPr txBox="1"/>
          <p:nvPr/>
        </p:nvSpPr>
        <p:spPr>
          <a:xfrm>
            <a:off x="1314947" y="2046534"/>
            <a:ext cx="227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the messages be ordered this way</a:t>
            </a:r>
            <a:r>
              <a:rPr lang="ru-RU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7695A5-5663-BF4D-B8B9-0E8C2011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87DCD0-DB21-D541-8DE2-16A5BE01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346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5260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72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27225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927225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494B11-BB6E-2C4A-BF13-F184EC561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46C1AD-638D-074D-AF41-EBEA7A39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009256" cy="1200329"/>
              </a:xfrm>
              <a:prstGeom prst="rect">
                <a:avLst/>
              </a:prstGeom>
              <a:blipFill>
                <a:blip r:embed="rId8"/>
                <a:stretch>
                  <a:fillRect l="-1010" t="-2083" b="-729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2D7679-2349-2646-8640-92F3E67FF5C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A70FD1-C634-E34A-AD14-1442BA329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8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5235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9849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57283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described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do we handle a client that lost connection to the metadata server but can still communicate to the storage server</a:t>
                      </a:r>
                      <a:r>
                        <a:rPr lang="ru-RU" sz="1800" baseline="0" dirty="0"/>
                        <a:t>? </a:t>
                      </a:r>
                      <a:r>
                        <a:rPr lang="en-US" sz="1800" baseline="0" dirty="0"/>
                        <a:t>It is not admissible to have two clients modify the same file without </a:t>
                      </a:r>
                      <a:r>
                        <a:rPr lang="en-US" sz="1800" baseline="0" dirty="0" err="1"/>
                        <a:t>synchronising</a:t>
                      </a:r>
                      <a:r>
                        <a:rPr lang="en-US" sz="1800" baseline="0" dirty="0"/>
                        <a:t> with each other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A solution by</a:t>
                      </a:r>
                      <a:r>
                        <a:rPr lang="ru-RU" sz="1800" b="1" baseline="0" dirty="0"/>
                        <a:t>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the metadata server assigns a layout lease to each file layout. A layout lease has a period when the client may use the layout. If the client does not renew its layout lease, then the storage server stops accepting requests that the stale layout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47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6831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3165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009000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009000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9B88A7-2654-8C47-A8A2-548C716F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12287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How can it</a:t>
                </a:r>
                <a:br>
                  <a:rPr lang="en-US" dirty="0"/>
                </a:br>
                <a:r>
                  <a:rPr lang="en-US" dirty="0"/>
                  <a:t>be that</a:t>
                </a:r>
                <a:r>
                  <a:rPr lang="ru-RU" dirty="0"/>
                  <a:t> </a:t>
                </a:r>
                <a:r>
                  <a:rPr lang="en-US" dirty="0"/>
                  <a:t>P sent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94C21C-2D12-4B44-84EC-4AEC6AC3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122877" cy="1754326"/>
              </a:xfrm>
              <a:prstGeom prst="rect">
                <a:avLst/>
              </a:prstGeom>
              <a:blipFill>
                <a:blip r:embed="rId9"/>
                <a:stretch>
                  <a:fillRect l="-988" t="-1429" b="-428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50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166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12271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999608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999608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6355024-FC7C-9145-BE84-CB083FBEA388}"/>
              </a:ext>
            </a:extLst>
          </p:cNvPr>
          <p:cNvSpPr/>
          <p:nvPr/>
        </p:nvSpPr>
        <p:spPr>
          <a:xfrm>
            <a:off x="12845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356632-BD91-FD4C-A921-23EA4199A602}"/>
              </a:ext>
            </a:extLst>
          </p:cNvPr>
          <p:cNvCxnSpPr>
            <a:cxnSpLocks/>
          </p:cNvCxnSpPr>
          <p:nvPr/>
        </p:nvCxnSpPr>
        <p:spPr>
          <a:xfrm flipH="1">
            <a:off x="0" y="2252159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/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71204-6BBC-9442-8061-7A55B20F2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2827"/>
                <a:ext cx="1417696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D1E968-663B-BF47-8B20-0EF3249703E2}"/>
              </a:ext>
            </a:extLst>
          </p:cNvPr>
          <p:cNvCxnSpPr>
            <a:cxnSpLocks/>
          </p:cNvCxnSpPr>
          <p:nvPr/>
        </p:nvCxnSpPr>
        <p:spPr>
          <a:xfrm>
            <a:off x="1322479" y="6359367"/>
            <a:ext cx="2263481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/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F6E8B-F903-A941-A2BB-737E85AF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95" y="6009420"/>
                <a:ext cx="1972271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>
            <a:extLst>
              <a:ext uri="{FF2B5EF4-FFF2-40B4-BE49-F238E27FC236}">
                <a16:creationId xmlns:a16="http://schemas.microsoft.com/office/drawing/2014/main" id="{50C1D661-6728-E143-BE69-3A470BD5A7B2}"/>
              </a:ext>
            </a:extLst>
          </p:cNvPr>
          <p:cNvSpPr/>
          <p:nvPr/>
        </p:nvSpPr>
        <p:spPr>
          <a:xfrm>
            <a:off x="358596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5F319-3740-3643-B3F5-16A1E3592A28}"/>
              </a:ext>
            </a:extLst>
          </p:cNvPr>
          <p:cNvSpPr txBox="1"/>
          <p:nvPr/>
        </p:nvSpPr>
        <p:spPr>
          <a:xfrm>
            <a:off x="3365301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endParaRPr lang="ru-RU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14848A-CC48-814F-94F8-AEE7CE3A8406}"/>
              </a:ext>
            </a:extLst>
          </p:cNvPr>
          <p:cNvCxnSpPr>
            <a:cxnSpLocks/>
          </p:cNvCxnSpPr>
          <p:nvPr/>
        </p:nvCxnSpPr>
        <p:spPr>
          <a:xfrm>
            <a:off x="1322477" y="4628543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/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8BE363-D75F-8544-B19D-42C8CB31C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67" y="4260292"/>
                <a:ext cx="237218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B69A4F-1A32-F347-BB89-82DD01A30EB2}"/>
              </a:ext>
            </a:extLst>
          </p:cNvPr>
          <p:cNvCxnSpPr>
            <a:cxnSpLocks/>
          </p:cNvCxnSpPr>
          <p:nvPr/>
        </p:nvCxnSpPr>
        <p:spPr>
          <a:xfrm flipH="1">
            <a:off x="1322474" y="5782436"/>
            <a:ext cx="2290678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/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44F08-0E92-484E-82E9-E986496F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6" y="5420089"/>
                <a:ext cx="21421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26" y="4868731"/>
                <a:ext cx="287655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6384770" y="1892919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3615036" y="523698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00" y="1513496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/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9349B-160D-BF4B-9A45-53A860F4B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6" y="1488268"/>
                <a:ext cx="100447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/>
              <p:nvPr/>
            </p:nvSpPr>
            <p:spPr>
              <a:xfrm>
                <a:off x="6957667" y="1583431"/>
                <a:ext cx="5122877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 message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 reply to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proposer</a:t>
                </a:r>
                <a:r>
                  <a:rPr lang="ru-RU" dirty="0"/>
                  <a:t> </a:t>
                </a:r>
                <a:r>
                  <a:rPr lang="en-US" dirty="0"/>
                  <a:t>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propose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only to acceptors that have</a:t>
                </a:r>
                <a:br>
                  <a:rPr lang="ru-RU" dirty="0"/>
                </a:br>
                <a:r>
                  <a:rPr lang="en-US" dirty="0"/>
                  <a:t>earlier replied with a promise.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How can it</a:t>
                </a:r>
                <a:br>
                  <a:rPr lang="en-US" dirty="0"/>
                </a:br>
                <a:r>
                  <a:rPr lang="en-US" dirty="0"/>
                  <a:t>be that</a:t>
                </a:r>
                <a:r>
                  <a:rPr lang="ru-RU" dirty="0"/>
                  <a:t> </a:t>
                </a:r>
                <a:r>
                  <a:rPr lang="en-US" dirty="0"/>
                  <a:t>P sent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en-US" dirty="0"/>
                  <a:t>This is only possible if P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756F5E-7F45-D547-87D8-A2871878E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67" y="1583431"/>
                <a:ext cx="5122877" cy="2862322"/>
              </a:xfrm>
              <a:prstGeom prst="rect">
                <a:avLst/>
              </a:prstGeom>
              <a:blipFill>
                <a:blip r:embed="rId11"/>
                <a:stretch>
                  <a:fillRect l="-988" t="-885" b="-2655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741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3578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8289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868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86866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406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F75C19-1834-1947-A6C9-B9FF9A0A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406527" cy="369332"/>
              </a:xfrm>
              <a:prstGeom prst="rect">
                <a:avLst/>
              </a:prstGeom>
              <a:blipFill>
                <a:blip r:embed="rId6"/>
                <a:stretch>
                  <a:fillRect l="-862" t="-6667" r="-287" b="-2333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638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4866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82852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8531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8531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531" y="5790561"/>
                <a:ext cx="2876557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2770713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6158812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17" y="5223949"/>
                <a:ext cx="196694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979" y="5579587"/>
            <a:ext cx="2795047" cy="108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/>
              <p:nvPr/>
            </p:nvSpPr>
            <p:spPr>
              <a:xfrm>
                <a:off x="7201065" y="1523797"/>
                <a:ext cx="440652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709829-9810-8A4E-8034-B7BE4DD00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5" y="1523797"/>
                <a:ext cx="4406527" cy="1200329"/>
              </a:xfrm>
              <a:prstGeom prst="rect">
                <a:avLst/>
              </a:prstGeom>
              <a:blipFill>
                <a:blip r:embed="rId6"/>
                <a:stretch>
                  <a:fillRect l="-862" t="-2105" r="-287" b="-736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/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333CA0-6E7B-EE46-929E-7F40926E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443" y="1488268"/>
                <a:ext cx="441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713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71518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847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49204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2492047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5E1612-A121-3740-89AD-95F96778A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/>
              <p:nvPr/>
            </p:nvSpPr>
            <p:spPr>
              <a:xfrm>
                <a:off x="7201064" y="1526549"/>
                <a:ext cx="451784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AB8212-FD79-D840-9B8E-0BDB2A0B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6549"/>
                <a:ext cx="4517840" cy="1754326"/>
              </a:xfrm>
              <a:prstGeom prst="rect">
                <a:avLst/>
              </a:prstGeom>
              <a:blipFill>
                <a:blip r:embed="rId9"/>
                <a:stretch>
                  <a:fillRect l="-840" t="-1439" r="-560" b="-431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152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2367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097796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7204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6672042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/>
              <p:nvPr/>
            </p:nvSpPr>
            <p:spPr>
              <a:xfrm>
                <a:off x="7201065" y="1523797"/>
                <a:ext cx="4942059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6401E2-1051-DC40-8C4A-DE916909D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5" y="1523797"/>
                <a:ext cx="4942059" cy="2862322"/>
              </a:xfrm>
              <a:prstGeom prst="rect">
                <a:avLst/>
              </a:prstGeom>
              <a:blipFill>
                <a:blip r:embed="rId8"/>
                <a:stretch>
                  <a:fillRect l="-767" t="-885" b="-221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9DE1A5-DDD8-4A41-845B-42126312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9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014D7-E504-7B43-B577-02E98C78FCCA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A7628FD-8955-8D40-801A-4FD264DE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51F698-9558-A742-BEF4-6DF3700E5027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750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02723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0729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1829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18291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3D6F0-60B0-7340-8A11-92CDE9069D8F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867B8A-66A6-5E4D-BBCA-F2596AA9B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8052E9-F72D-C34A-AC69-020E7D97928C}"/>
              </a:ext>
            </a:extLst>
          </p:cNvPr>
          <p:cNvCxnSpPr>
            <a:cxnSpLocks/>
          </p:cNvCxnSpPr>
          <p:nvPr/>
        </p:nvCxnSpPr>
        <p:spPr>
          <a:xfrm>
            <a:off x="5886184" y="5019381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/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C8F175-097B-DE42-A7A1-7F0341130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4650049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C9D222-0211-8546-8A1F-25B11F249A1E}"/>
                  </a:ext>
                </a:extLst>
              </p:cNvPr>
              <p:cNvSpPr txBox="1"/>
              <p:nvPr/>
            </p:nvSpPr>
            <p:spPr>
              <a:xfrm>
                <a:off x="6212610" y="3816254"/>
                <a:ext cx="32372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promise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?,?)</m:t>
                    </m:r>
                  </m:oMath>
                </a14:m>
                <a:r>
                  <a:rPr lang="en-US" dirty="0"/>
                  <a:t> ordered?</a:t>
                </a:r>
                <a:endParaRPr lang="ru-RU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BC9D222-0211-8546-8A1F-25B11F24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610" y="3816254"/>
                <a:ext cx="3237233" cy="646331"/>
              </a:xfrm>
              <a:prstGeom prst="rect">
                <a:avLst/>
              </a:prstGeom>
              <a:blipFill>
                <a:blip r:embed="rId12"/>
                <a:stretch>
                  <a:fillRect l="-1569" t="-3846" b="-15385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6D98A-D776-C744-B805-2FBC727A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8F3D6B-82EB-694F-B3B3-AAD7F9B798AC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D88AE-BB53-8B4E-A1F0-61A3DD20BF3B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4D88AE-BB53-8B4E-A1F0-61A3DD20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9DC46A-16D0-CE45-87A9-BD8B8C7DBFB4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38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3811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73468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292574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292574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942059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942059" cy="2862322"/>
              </a:xfrm>
              <a:prstGeom prst="rect">
                <a:avLst/>
              </a:prstGeom>
              <a:blipFill>
                <a:blip r:embed="rId10"/>
                <a:stretch>
                  <a:fillRect l="-767" t="-885" b="-2212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?, ?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9C7CAE9-25FA-4F4A-BB59-B3284954B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74FB42-FD5A-7F47-A335-7C5621A03304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35A3F8-F74E-9549-8E18-1E390F0A5D3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35A3F8-F74E-9549-8E18-1E390F0A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7B752B-27E2-A14C-9AFF-F34C531C11DE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2A5EDC-22B0-3BFF-7D86-3874FFD9C3F5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27DB3-DC6C-FD2B-87D2-BCBC0E482AD9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27DB3-DC6C-FD2B-87D2-BCBC0E48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4933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7363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81920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1819209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195768" y="1523797"/>
                <a:ext cx="4942059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minimal epoch when</a:t>
                </a:r>
                <a:br>
                  <a:rPr lang="en-US" dirty="0"/>
                </a:br>
                <a:r>
                  <a:rPr lang="en-US" dirty="0"/>
                  <a:t>an acceptor in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 replies with a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has replied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68" y="1523797"/>
                <a:ext cx="4942059" cy="3693319"/>
              </a:xfrm>
              <a:prstGeom prst="rect">
                <a:avLst/>
              </a:prstGeom>
              <a:blipFill>
                <a:blip r:embed="rId10"/>
                <a:stretch>
                  <a:fillRect l="-1026" t="-687" r="-256" b="-171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AAA59E-0DC8-974D-B079-A77565984E2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AAA59E-0DC8-974D-B079-A7756598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F34A4-0DC3-F34C-8418-BEA2104852E8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801B27-9A6B-4A1A-83DB-63F8C72C3807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27F12-B85E-09D3-32D7-37F69488D0E0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27F12-B85E-09D3-32D7-37F69488D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711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9506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73117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115283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1152833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942059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has replied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What made it send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942059" cy="3693319"/>
              </a:xfrm>
              <a:prstGeom prst="rect">
                <a:avLst/>
              </a:prstGeom>
              <a:blipFill>
                <a:blip r:embed="rId10"/>
                <a:stretch>
                  <a:fillRect l="-767" t="-687" b="-171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0EF39F-D273-BC47-94D0-4348942D3F7D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0EF39F-D273-BC47-94D0-4348942D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EEFB766-A5C3-804B-99BD-1659B2CCBDF3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AB5BD9-2FD7-60F9-B58E-AAFE4FA0390F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169FF-6EF5-AD59-96F8-DAA4B6A33712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1169FF-6EF5-AD59-96F8-DAA4B6A33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82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51699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55681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94764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described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do we handle a client that lost connection to the metadata server but can still communicate to the storage server</a:t>
                      </a:r>
                      <a:r>
                        <a:rPr lang="ru-RU" sz="1800" baseline="0" dirty="0"/>
                        <a:t>? </a:t>
                      </a:r>
                      <a:r>
                        <a:rPr lang="en-US" sz="1800" baseline="0" dirty="0"/>
                        <a:t>It is not admissible to have two clients modify the same file without </a:t>
                      </a:r>
                      <a:r>
                        <a:rPr lang="en-US" sz="1800" baseline="0" dirty="0" err="1"/>
                        <a:t>synchronising</a:t>
                      </a:r>
                      <a:r>
                        <a:rPr lang="en-US" sz="1800" baseline="0" dirty="0"/>
                        <a:t> with each other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A solution by</a:t>
                      </a:r>
                      <a:r>
                        <a:rPr lang="ru-RU" sz="1800" b="1" baseline="0" dirty="0"/>
                        <a:t> </a:t>
                      </a:r>
                      <a:r>
                        <a:rPr lang="en-US" sz="1800" b="1" baseline="0" dirty="0"/>
                        <a:t>NFSv4.1</a:t>
                      </a:r>
                      <a:r>
                        <a:rPr lang="en-US" sz="1800" baseline="0" dirty="0"/>
                        <a:t>: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the metadata server assigns a layout lease to each file layout. A layout lease has a period when the client may use the layout. If the client does not renew its layout lease, then the storage server stops accepting requests that the stale layout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Quiz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layout lease may not rely on clock of different clients being </a:t>
                      </a:r>
                      <a:r>
                        <a:rPr lang="en-US" sz="1800" baseline="0" dirty="0" err="1"/>
                        <a:t>synchronised</a:t>
                      </a:r>
                      <a:r>
                        <a:rPr lang="en-US" sz="1800" baseline="0" dirty="0"/>
                        <a:t>. How can we implement that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9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19757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3662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46892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468921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/>
              <p:nvPr/>
            </p:nvSpPr>
            <p:spPr>
              <a:xfrm>
                <a:off x="7201064" y="1523797"/>
                <a:ext cx="4942059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us examine the acceptor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more closely</a:t>
                </a:r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sends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br>
                  <a:rPr lang="ru-RU" dirty="0"/>
                </a:br>
                <a:r>
                  <a:rPr lang="en-US" dirty="0"/>
                  <a:t>only after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has accepted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. Hence,</a:t>
                </a:r>
                <a:br>
                  <a:rPr lang="en-US" dirty="0"/>
                </a:br>
                <a:r>
                  <a:rPr lang="en-US" dirty="0"/>
                  <a:t>there is a proposer P’ that has proposed it.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proposes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only after receiving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 majority of acceptors.</a:t>
                </a:r>
                <a:br>
                  <a:rPr lang="en-US" dirty="0"/>
                </a:br>
                <a:r>
                  <a:rPr lang="en-US" dirty="0"/>
                  <a:t>In particular, it must have received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from an acceptor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has replied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P’ has received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What made it send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propose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ru-RU" dirty="0"/>
                </a:br>
                <a:br>
                  <a:rPr lang="en-US" dirty="0"/>
                </a:br>
                <a:r>
                  <a:rPr lang="en-US" dirty="0"/>
                  <a:t>This is only possible if P’ received</a:t>
                </a:r>
                <a:br>
                  <a:rPr lang="ru-RU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70F421-FC82-9440-A38B-28E85B56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64" y="1523797"/>
                <a:ext cx="4942059" cy="4801314"/>
              </a:xfrm>
              <a:prstGeom prst="rect">
                <a:avLst/>
              </a:prstGeom>
              <a:blipFill>
                <a:blip r:embed="rId10"/>
                <a:stretch>
                  <a:fillRect l="-767" t="-528" b="-1319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21982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257A76-6E07-184E-AE7E-7831A130C44E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257A76-6E07-184E-AE7E-7831A130C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FA8191-FFAB-7E45-8D6A-25F64258D8DD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F54BBA-BD8A-06FA-103A-FE86188167CB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CAA0B1-6131-D55D-434D-B82E9E3BDA30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CAA0B1-6131-D55D-434D-B82E9E3B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95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7922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05357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06380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063805"/>
                  </p:ext>
                </p:extLst>
              </p:nvPr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13E3D9-ECC9-C542-8177-E0BB77C7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5B96C5F-ED31-FD41-BED4-52BA85D015A1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39B-73E7-D74E-9AA4-9392DFF9AEF9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5FEC80-8625-E94B-8960-F8ED85A0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A7AF36-F431-0C47-A2FE-6D51E2EB74FA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CABE9A-8C5F-4443-BC68-04FB49FD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84B5DBE4-86E9-3C46-BF5C-97CCCC94ACA4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87B57AE-8ECE-4347-BF78-ABEA9A8732D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94A21E-871C-B64E-B81F-FB5B622B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40C249-A6C2-CC49-B986-E98EEFC1BA1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E82A86-67B7-FF4D-8365-533EE4FDC4E7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68ADCC-9561-8145-8414-BB55A23FF892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03C8B9-0F73-5A4C-9A53-8C099871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CE02F1-1412-AC4A-91AD-8D002243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330714-9CAF-654D-ACFC-E7209616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7A3060-0D51-D447-BDBE-1F82443814D2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E234A3-C7D2-2D43-8C79-4AE1CD22166C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7C63A7-8071-714B-8FAB-85B0AB9D2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/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the acceptor that sent replies</a:t>
                </a:r>
                <a:br>
                  <a:rPr lang="ru-RU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chemeClr val="bg1"/>
                    </a:solidFill>
                  </a:rPr>
                  <a:t>We can keep applying this deduction indefinitely</a:t>
                </a:r>
                <a:br>
                  <a:rPr lang="ru-RU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which leads to a contradiction because there only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is a finite number of epochs between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</a:t>
                </a:r>
                <a:r>
                  <a:rPr lang="ru-RU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54F11E2-8833-B745-8510-01ED5B04A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blipFill>
                <a:blip r:embed="rId13"/>
                <a:stretch>
                  <a:fillRect l="-1008" t="-610" r="-252" b="-122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5BEBA1-4E96-2247-BE13-BC9621C7F89F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5BEBA1-4E96-2247-BE13-BC9621C7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311D87-5A15-2540-B815-77120BB2957B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0D594F-F335-FD48-D657-73D2AF30E0E3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BE19E-2FC9-12FF-92B4-4CFE4CF10B36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BE19E-2FC9-12FF-92B4-4CFE4CF1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401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D53A1-0341-1A7F-7A95-B2611197D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3BAA66-8450-7D15-853C-F7233CCC5004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504D34-F7AC-D2CF-C417-D5BE93BC1F67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9C9DC14-02FA-2E6D-BDA6-E471B1A7F4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9C9DC14-02FA-2E6D-BDA6-E471B1A7F4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A15FA-AFB3-4264-3DAD-9435DC6715F0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A15FA-AFB3-4264-3DAD-9435DC67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8E062C49-306B-529E-6D44-69B1870A3CBF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B86528-CA98-9544-EC27-66F47647CF7F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1DEAA5-2437-1454-C2F6-E906FC197A2D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1DEAA5-2437-1454-C2F6-E906FC197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CD86C0-F9AA-C618-62B5-B2337E83BB41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9A2E1F-1856-64CC-4841-6F6009A6303B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E9A2E1F-1856-64CC-4841-6F6009A6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47171A17-24E2-126D-57F3-F8664AD46931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F2E587-6D1E-9501-A35D-0A58863D53A1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0DA7ED-978F-2C63-868C-473E2F12B9E4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0DA7ED-978F-2C63-868C-473E2F12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35292D-5FE4-9231-83B0-34EE63EACCE0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DE86F62-3846-4534-E316-D6AA606FF26B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9D32CE5-DB6E-1A1B-3821-D23E43A8FD45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A93773-0235-232F-42A2-E6866610CBEC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4A93773-0235-232F-42A2-E6866610C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B308F1-136D-296B-0A11-A61FB704231C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B308F1-136D-296B-0A11-A61FB7042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051D5B-7C83-AB0F-7E30-E6E5EAA1E960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051D5B-7C83-AB0F-7E30-E6E5EAA1E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AAB768-6A6C-B8C3-FE91-92D135DCD5C7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975E8D-A6D3-22DD-400F-D893E342B771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054CB5-DA7A-9D02-C479-F3AB15CDC24D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054CB5-DA7A-9D02-C479-F3AB15CD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400E02-2BA5-4A1D-8191-2DB9C890CBF0}"/>
                  </a:ext>
                </a:extLst>
              </p:cNvPr>
              <p:cNvSpPr txBox="1"/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the acceptor that sent replies</a:t>
                </a:r>
                <a:br>
                  <a:rPr lang="ru-RU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We can keep applying this deduction indefinitely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which leads to a contradiction because there only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is a finite number of epochs between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400E02-2BA5-4A1D-8191-2DB9C890C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64" y="1523797"/>
                <a:ext cx="5032660" cy="4154984"/>
              </a:xfrm>
              <a:prstGeom prst="rect">
                <a:avLst/>
              </a:prstGeom>
              <a:blipFill>
                <a:blip r:embed="rId12"/>
                <a:stretch>
                  <a:fillRect l="-1008" t="-610" r="-252" b="-122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EAC762-8C11-299A-AB28-BE94E5318B6F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0EAC762-8C11-299A-AB28-BE94E5318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6ED790-6BEC-29FF-7FF7-BB629B6DC693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A4203F-D308-0F00-239A-D59036AF06DE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22367-B438-775D-E093-100DE68EB3E7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822367-B438-775D-E093-100DE68E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335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AA9F-1B3C-C820-5CF8-F43EE092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3A3C22-D6CA-B08E-965D-7F8008C9DE25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F16D20-C64B-1430-4E99-210E6D98B789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E3CCFE-2D4F-9452-082C-98FF7277EA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It seems that we do not forbid the following scenario: a majority </a:t>
                          </a:r>
                          <a14:m>
                            <m:oMath xmlns:m="http://schemas.openxmlformats.org/officeDocument/2006/math"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𝔐</m:t>
                              </m:r>
                            </m:oMath>
                          </a14:m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of acceptors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accepted a value</a:t>
                          </a:r>
                          <a:r>
                            <a:rPr lang="ru-RU" sz="18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/>
                            <a:t> and then some of them accepted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 dirty="0" err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ru-RU" sz="1800" baseline="0" dirty="0"/>
                            <a:t> </a:t>
                          </a:r>
                          <a:r>
                            <a:rPr lang="en-US" sz="1800" baseline="0" dirty="0"/>
                            <a:t>with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baseline="0" dirty="0"/>
                            <a:t> and</a:t>
                          </a:r>
                          <a:r>
                            <a:rPr lang="ru-RU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b="0" i="1" baseline="0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sz="1800" baseline="0" dirty="0"/>
                            <a:t>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E3CCFE-2D4F-9452-082C-98FF7277EA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365761"/>
              <a:ext cx="12192000" cy="109728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Safety (only one value can be chosen)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80392" r="-104" b="-156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47501-6289-97BC-C6F7-BAAEB788E07A}"/>
                  </a:ext>
                </a:extLst>
              </p:cNvPr>
              <p:cNvSpPr txBox="1"/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C47501-6289-97BC-C6F7-BAAEB788E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877848"/>
                <a:ext cx="1326456" cy="276999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D8EAA2D1-90F6-089A-CC1C-B9D0F48A24D6}"/>
              </a:ext>
            </a:extLst>
          </p:cNvPr>
          <p:cNvSpPr/>
          <p:nvPr/>
        </p:nvSpPr>
        <p:spPr>
          <a:xfrm>
            <a:off x="1301142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08D703-FCED-10B0-4482-FBB7736A4300}"/>
              </a:ext>
            </a:extLst>
          </p:cNvPr>
          <p:cNvCxnSpPr>
            <a:cxnSpLocks/>
          </p:cNvCxnSpPr>
          <p:nvPr/>
        </p:nvCxnSpPr>
        <p:spPr>
          <a:xfrm flipH="1" flipV="1">
            <a:off x="0" y="6159893"/>
            <a:ext cx="1326456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CAF81A-8145-3F96-A54D-D7996534FBDC}"/>
                  </a:ext>
                </a:extLst>
              </p:cNvPr>
              <p:cNvSpPr txBox="1"/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CAF81A-8145-3F96-A54D-D7996534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6" y="5314934"/>
                <a:ext cx="1373325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EEB9F9-3F35-09FC-98F4-3DAE2088253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5580669"/>
            <a:ext cx="1326457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5F8D21-BC11-F204-908F-DA1377C39338}"/>
                  </a:ext>
                </a:extLst>
              </p:cNvPr>
              <p:cNvSpPr txBox="1"/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5F8D21-BC11-F204-908F-DA1377C39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52" y="4935511"/>
                <a:ext cx="2215414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2C6E04B6-FB9E-EAF4-54E9-A94F35D1F48E}"/>
              </a:ext>
            </a:extLst>
          </p:cNvPr>
          <p:cNvSpPr/>
          <p:nvPr/>
        </p:nvSpPr>
        <p:spPr>
          <a:xfrm>
            <a:off x="3489397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01C4B6-8C90-429C-833B-DC9BCD22D4E9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5304844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758361-E8C2-AFF5-53C9-5AF4D4DE37F2}"/>
                  </a:ext>
                </a:extLst>
              </p:cNvPr>
              <p:cNvSpPr txBox="1"/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2758361-E8C2-AFF5-53C9-5AF4D4DE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857" y="2584635"/>
                <a:ext cx="1846403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063D64-44A6-23A9-8F61-34AD48C564D2}"/>
              </a:ext>
            </a:extLst>
          </p:cNvPr>
          <p:cNvCxnSpPr>
            <a:cxnSpLocks/>
          </p:cNvCxnSpPr>
          <p:nvPr/>
        </p:nvCxnSpPr>
        <p:spPr>
          <a:xfrm flipH="1" flipV="1">
            <a:off x="1301143" y="2976833"/>
            <a:ext cx="2213623" cy="1009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F40D1C9-9021-E6E2-4753-51C9A02399CF}"/>
              </a:ext>
            </a:extLst>
          </p:cNvPr>
          <p:cNvSpPr txBox="1"/>
          <p:nvPr/>
        </p:nvSpPr>
        <p:spPr>
          <a:xfrm>
            <a:off x="3323127" y="1488268"/>
            <a:ext cx="44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P’</a:t>
            </a:r>
            <a:endParaRPr lang="ru-RU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1F171FA-E13C-49EF-FAB3-8BFE1C9D62DB}"/>
              </a:ext>
            </a:extLst>
          </p:cNvPr>
          <p:cNvSpPr/>
          <p:nvPr/>
        </p:nvSpPr>
        <p:spPr>
          <a:xfrm>
            <a:off x="5858989" y="1867691"/>
            <a:ext cx="54389" cy="4639685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704FF7-C736-05D7-D514-A922A94EC0D1}"/>
                  </a:ext>
                </a:extLst>
              </p:cNvPr>
              <p:cNvSpPr txBox="1"/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704FF7-C736-05D7-D514-A922A94EC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698" y="1500382"/>
                <a:ext cx="10229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AF5542-D08C-CC78-06CB-B680292D6575}"/>
                  </a:ext>
                </a:extLst>
              </p:cNvPr>
              <p:cNvSpPr txBox="1"/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8AF5542-D08C-CC78-06CB-B680292D6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72" y="1488268"/>
                <a:ext cx="441318" cy="369332"/>
              </a:xfrm>
              <a:prstGeom prst="rect">
                <a:avLst/>
              </a:prstGeom>
              <a:blipFill>
                <a:blip r:embed="rId9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4491E2-EAE9-50D1-2FEE-96FD5C6A75F6}"/>
                  </a:ext>
                </a:extLst>
              </p:cNvPr>
              <p:cNvSpPr txBox="1"/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4491E2-EAE9-50D1-2FEE-96FD5C6A7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6" y="3660418"/>
                <a:ext cx="237141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A4CAE97-5682-FA29-DE3A-69E1D197C23D}"/>
              </a:ext>
            </a:extLst>
          </p:cNvPr>
          <p:cNvCxnSpPr>
            <a:cxnSpLocks/>
          </p:cNvCxnSpPr>
          <p:nvPr/>
        </p:nvCxnSpPr>
        <p:spPr>
          <a:xfrm flipH="1">
            <a:off x="3527364" y="4007456"/>
            <a:ext cx="2358820" cy="1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C41631-AAFC-15C8-13F0-0875EE788C7A}"/>
              </a:ext>
            </a:extLst>
          </p:cNvPr>
          <p:cNvCxnSpPr>
            <a:cxnSpLocks/>
          </p:cNvCxnSpPr>
          <p:nvPr/>
        </p:nvCxnSpPr>
        <p:spPr>
          <a:xfrm flipH="1">
            <a:off x="3514766" y="4777627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0A72F0-0347-9D47-57B9-AB66DC6D4227}"/>
                  </a:ext>
                </a:extLst>
              </p:cNvPr>
              <p:cNvSpPr txBox="1"/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0A72F0-0347-9D47-57B9-AB66DC6D4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78" y="4467287"/>
                <a:ext cx="2276008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859EA-E427-B8AB-837F-F47EAC0DC259}"/>
                  </a:ext>
                </a:extLst>
              </p:cNvPr>
              <p:cNvSpPr txBox="1"/>
              <p:nvPr/>
            </p:nvSpPr>
            <p:spPr>
              <a:xfrm>
                <a:off x="7173964" y="1523797"/>
                <a:ext cx="5032660" cy="5078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 exists the acceptor that sent replies</a:t>
                </a:r>
                <a:br>
                  <a:rPr lang="ru-RU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There exists an acceptor that sent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promise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We can keep applying this deduction indefinitely</a:t>
                </a:r>
                <a:br>
                  <a:rPr lang="ru-RU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which leads to a contradiction because there only</a:t>
                </a:r>
                <a:br>
                  <a:rPr lang="en-US" dirty="0">
                    <a:solidFill>
                      <a:srgbClr val="FF0000"/>
                    </a:solidFill>
                  </a:rPr>
                </a:br>
                <a:r>
                  <a:rPr lang="en-US" dirty="0">
                    <a:solidFill>
                      <a:srgbClr val="FF0000"/>
                    </a:solidFill>
                  </a:rPr>
                  <a:t>is a finite number of epochs between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</a:t>
                </a:r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If</a:t>
                </a:r>
                <a:r>
                  <a:rPr lang="ru-RU" dirty="0"/>
                  <a:t> </a:t>
                </a:r>
                <a:r>
                  <a:rPr lang="en-US" dirty="0"/>
                  <a:t>an acceptor replied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it can no longer</a:t>
                </a:r>
                <a:br>
                  <a:rPr lang="en-US" dirty="0"/>
                </a:br>
                <a:r>
                  <a:rPr lang="en-US" dirty="0"/>
                  <a:t>reply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accept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859EA-E427-B8AB-837F-F47EAC0DC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964" y="1523797"/>
                <a:ext cx="5032660" cy="5078313"/>
              </a:xfrm>
              <a:prstGeom prst="rect">
                <a:avLst/>
              </a:prstGeom>
              <a:blipFill>
                <a:blip r:embed="rId12"/>
                <a:stretch>
                  <a:fillRect l="-1008" t="-500" r="-252" b="-1000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691399-D048-3DF8-1BBE-069A40C57641}"/>
                  </a:ext>
                </a:extLst>
              </p:cNvPr>
              <p:cNvSpPr txBox="1"/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691399-D048-3DF8-1BBE-069A40C5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62" y="2732094"/>
                <a:ext cx="1846403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13D8A4-EEF4-5B9B-5D61-23D68E0EF20B}"/>
              </a:ext>
            </a:extLst>
          </p:cNvPr>
          <p:cNvCxnSpPr>
            <a:cxnSpLocks/>
          </p:cNvCxnSpPr>
          <p:nvPr/>
        </p:nvCxnSpPr>
        <p:spPr>
          <a:xfrm>
            <a:off x="3521941" y="3079132"/>
            <a:ext cx="2358820" cy="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69F55D-BFAA-8E2C-374C-EB48BA14D728}"/>
              </a:ext>
            </a:extLst>
          </p:cNvPr>
          <p:cNvCxnSpPr>
            <a:cxnSpLocks/>
          </p:cNvCxnSpPr>
          <p:nvPr/>
        </p:nvCxnSpPr>
        <p:spPr>
          <a:xfrm>
            <a:off x="5886184" y="2881852"/>
            <a:ext cx="1314947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10297-0F42-8900-344C-9E1194E7ED24}"/>
                  </a:ext>
                </a:extLst>
              </p:cNvPr>
              <p:cNvSpPr txBox="1"/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accept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10297-0F42-8900-344C-9E1194E7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84" y="2512520"/>
                <a:ext cx="1417696" cy="369332"/>
              </a:xfrm>
              <a:prstGeom prst="rect">
                <a:avLst/>
              </a:prstGeom>
              <a:blipFill>
                <a:blip r:embed="rId1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Y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512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8835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69155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794725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457D31-CDAE-F248-B3FE-A7C424C0EB87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296BC9-B0E1-B742-9D47-C44C9B07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00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14000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8734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923663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95C1A-CC04-124B-90CA-346291692904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685AD-F162-D646-8EC4-BBFA5CDEC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533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91382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3285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94107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879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9023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3989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97962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14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3726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8264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632120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18689-77B4-FE41-3E60-29C1EACC4F7C}"/>
              </a:ext>
            </a:extLst>
          </p:cNvPr>
          <p:cNvSpPr txBox="1"/>
          <p:nvPr/>
        </p:nvSpPr>
        <p:spPr>
          <a:xfrm>
            <a:off x="8943470" y="1204479"/>
            <a:ext cx="324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Proposers P</a:t>
            </a:r>
            <a:r>
              <a:rPr lang="en-US" baseline="-25000" dirty="0"/>
              <a:t>0</a:t>
            </a:r>
            <a:r>
              <a:rPr lang="en-US" dirty="0"/>
              <a:t> and</a:t>
            </a:r>
            <a:r>
              <a:rPr lang="ru-RU" dirty="0"/>
              <a:t> 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can keep interfering one with the other indefinitely long.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0297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70310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6550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75478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B000E-6BA5-C403-3711-70A82FBFD882}"/>
              </a:ext>
            </a:extLst>
          </p:cNvPr>
          <p:cNvSpPr txBox="1"/>
          <p:nvPr/>
        </p:nvSpPr>
        <p:spPr>
          <a:xfrm>
            <a:off x="8943470" y="1204479"/>
            <a:ext cx="3248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Proposers P</a:t>
            </a:r>
            <a:r>
              <a:rPr lang="en-US" baseline="-25000" dirty="0"/>
              <a:t>0</a:t>
            </a:r>
            <a:r>
              <a:rPr lang="en-US" dirty="0"/>
              <a:t> and</a:t>
            </a:r>
            <a:r>
              <a:rPr lang="ru-RU" dirty="0"/>
              <a:t> 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can keep interfering one with the other indefinitely long.</a:t>
            </a:r>
            <a:endParaRPr lang="ru-RU" dirty="0"/>
          </a:p>
          <a:p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94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29981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498753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31706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described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Quiz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validating layout leases in storage servers appears to be an unnecessary complication. A NFS client may stop issuing requests once its lease time out.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Is this right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9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40458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95848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80551"/>
              </p:ext>
            </p:extLst>
          </p:nvPr>
        </p:nvGraphicFramePr>
        <p:xfrm>
          <a:off x="0" y="365761"/>
          <a:ext cx="12192000" cy="83871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Liveness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PAXOS guarantees safety (at most one value is chosen)</a:t>
                      </a:r>
                      <a:r>
                        <a:rPr lang="ru-RU" sz="1800" dirty="0"/>
                        <a:t>. </a:t>
                      </a:r>
                      <a:r>
                        <a:rPr lang="en-US" sz="1800" dirty="0"/>
                        <a:t>Does it guarantee liveness (a value is chosen)</a:t>
                      </a:r>
                      <a:r>
                        <a:rPr lang="ru-RU" sz="18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2094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FCF208-A755-5B4C-A46A-81ADB82F6E1A}"/>
              </a:ext>
            </a:extLst>
          </p:cNvPr>
          <p:cNvSpPr txBox="1"/>
          <p:nvPr/>
        </p:nvSpPr>
        <p:spPr>
          <a:xfrm>
            <a:off x="5778284" y="122573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7E2E4B74-C8B4-E64C-AF09-FDDB19FD129D}"/>
              </a:ext>
            </a:extLst>
          </p:cNvPr>
          <p:cNvSpPr/>
          <p:nvPr/>
        </p:nvSpPr>
        <p:spPr>
          <a:xfrm flipH="1">
            <a:off x="8752551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C7F7D-1773-6D4F-B399-E7894FD83AE9}"/>
              </a:ext>
            </a:extLst>
          </p:cNvPr>
          <p:cNvSpPr txBox="1"/>
          <p:nvPr/>
        </p:nvSpPr>
        <p:spPr>
          <a:xfrm>
            <a:off x="8561634" y="125927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ru-RU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D531A8F-0C61-AE49-980A-0B55CDD1C6A7}"/>
              </a:ext>
            </a:extLst>
          </p:cNvPr>
          <p:cNvSpPr txBox="1"/>
          <p:nvPr/>
        </p:nvSpPr>
        <p:spPr>
          <a:xfrm>
            <a:off x="2816516" y="122573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  <a:endParaRPr lang="ru-RU" baseline="-25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640F1C-3355-A94A-A897-46CA69000A60}"/>
              </a:ext>
            </a:extLst>
          </p:cNvPr>
          <p:cNvCxnSpPr>
            <a:cxnSpLocks/>
          </p:cNvCxnSpPr>
          <p:nvPr/>
        </p:nvCxnSpPr>
        <p:spPr>
          <a:xfrm flipH="1">
            <a:off x="5891423" y="28617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2C6F08-BCC1-E44F-85B7-2B3B171AB857}"/>
              </a:ext>
            </a:extLst>
          </p:cNvPr>
          <p:cNvCxnSpPr>
            <a:cxnSpLocks/>
          </p:cNvCxnSpPr>
          <p:nvPr/>
        </p:nvCxnSpPr>
        <p:spPr>
          <a:xfrm>
            <a:off x="3041180" y="2023544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/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D666E6-1BB7-7447-A11B-FBA43D5D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521531"/>
                <a:ext cx="1333250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/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9A1E892-E318-704D-A9E0-494DBD392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1653209"/>
                <a:ext cx="13332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4B655-B639-2748-88C6-CD668A61BA99}"/>
              </a:ext>
            </a:extLst>
          </p:cNvPr>
          <p:cNvCxnSpPr>
            <a:cxnSpLocks/>
          </p:cNvCxnSpPr>
          <p:nvPr/>
        </p:nvCxnSpPr>
        <p:spPr>
          <a:xfrm flipH="1">
            <a:off x="3028119" y="2381990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/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463194-C12A-FA46-9AE2-0197EA1B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1" y="2032423"/>
                <a:ext cx="136691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59C2C52-2B1A-1649-8206-8B71C088848C}"/>
              </a:ext>
            </a:extLst>
          </p:cNvPr>
          <p:cNvCxnSpPr>
            <a:cxnSpLocks/>
          </p:cNvCxnSpPr>
          <p:nvPr/>
        </p:nvCxnSpPr>
        <p:spPr>
          <a:xfrm>
            <a:off x="5937142" y="3199979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/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F0A0AE-48B7-E143-94E7-E0DD85901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2871013"/>
                <a:ext cx="136691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F967E4-2992-2E4B-BAE1-97D1415B9E5F}"/>
              </a:ext>
            </a:extLst>
          </p:cNvPr>
          <p:cNvCxnSpPr>
            <a:cxnSpLocks/>
          </p:cNvCxnSpPr>
          <p:nvPr/>
        </p:nvCxnSpPr>
        <p:spPr>
          <a:xfrm>
            <a:off x="3041180" y="3688096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/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C1B3E1-57FE-834C-93A3-0CF0B1437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093" y="3317761"/>
                <a:ext cx="1578830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AC8372-CC1E-764E-ADC2-6E7F4081511F}"/>
              </a:ext>
            </a:extLst>
          </p:cNvPr>
          <p:cNvCxnSpPr>
            <a:cxnSpLocks/>
          </p:cNvCxnSpPr>
          <p:nvPr/>
        </p:nvCxnSpPr>
        <p:spPr>
          <a:xfrm flipH="1">
            <a:off x="3038881" y="4055322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927C24-9DA5-944F-9BFD-B27831940518}"/>
              </a:ext>
            </a:extLst>
          </p:cNvPr>
          <p:cNvSpPr txBox="1"/>
          <p:nvPr/>
        </p:nvSpPr>
        <p:spPr>
          <a:xfrm>
            <a:off x="4129326" y="3707860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DD32D59-B963-824B-9132-4B1714C004AB}"/>
              </a:ext>
            </a:extLst>
          </p:cNvPr>
          <p:cNvSpPr/>
          <p:nvPr/>
        </p:nvSpPr>
        <p:spPr>
          <a:xfrm flipH="1">
            <a:off x="3005248" y="1661266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3E9020-84EC-AA42-82A4-906868C514C8}"/>
              </a:ext>
            </a:extLst>
          </p:cNvPr>
          <p:cNvCxnSpPr>
            <a:cxnSpLocks/>
          </p:cNvCxnSpPr>
          <p:nvPr/>
        </p:nvCxnSpPr>
        <p:spPr>
          <a:xfrm>
            <a:off x="3021583" y="4710835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/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prepare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9349D9-230E-DC41-8FA1-A5F2F9B0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96" y="4340500"/>
                <a:ext cx="1333250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4E5771-3CE5-0D4A-A8A8-9543CC7B7B50}"/>
              </a:ext>
            </a:extLst>
          </p:cNvPr>
          <p:cNvCxnSpPr>
            <a:cxnSpLocks/>
          </p:cNvCxnSpPr>
          <p:nvPr/>
        </p:nvCxnSpPr>
        <p:spPr>
          <a:xfrm flipH="1">
            <a:off x="3008522" y="5069281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wn Arrow 30">
            <a:extLst>
              <a:ext uri="{FF2B5EF4-FFF2-40B4-BE49-F238E27FC236}">
                <a16:creationId xmlns:a16="http://schemas.microsoft.com/office/drawing/2014/main" id="{84BA72AC-0378-4446-A4E4-F003C1606F36}"/>
              </a:ext>
            </a:extLst>
          </p:cNvPr>
          <p:cNvSpPr/>
          <p:nvPr/>
        </p:nvSpPr>
        <p:spPr>
          <a:xfrm flipH="1">
            <a:off x="5900134" y="1652338"/>
            <a:ext cx="45719" cy="4816912"/>
          </a:xfrm>
          <a:prstGeom prst="downArrow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/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promise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E1C0C04-D43C-8046-B344-C2EE600F4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724" y="4719714"/>
                <a:ext cx="1366913" cy="369332"/>
              </a:xfrm>
              <a:prstGeom prst="rect">
                <a:avLst/>
              </a:prstGeom>
              <a:blipFill>
                <a:blip r:embed="rId9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820E39-02D6-7744-B95E-D45A5088B7AB}"/>
              </a:ext>
            </a:extLst>
          </p:cNvPr>
          <p:cNvCxnSpPr>
            <a:cxnSpLocks/>
          </p:cNvCxnSpPr>
          <p:nvPr/>
        </p:nvCxnSpPr>
        <p:spPr>
          <a:xfrm flipH="1">
            <a:off x="5891423" y="5446653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/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propose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B957F1F-96AE-594C-B5B3-DEA07722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563" y="5106440"/>
                <a:ext cx="1585947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C99DC-81DD-F94E-8545-D2180959F4C2}"/>
              </a:ext>
            </a:extLst>
          </p:cNvPr>
          <p:cNvCxnSpPr>
            <a:cxnSpLocks/>
          </p:cNvCxnSpPr>
          <p:nvPr/>
        </p:nvCxnSpPr>
        <p:spPr>
          <a:xfrm>
            <a:off x="5937142" y="5784888"/>
            <a:ext cx="2882901" cy="0"/>
          </a:xfrm>
          <a:prstGeom prst="straightConnector1">
            <a:avLst/>
          </a:prstGeom>
          <a:ln w="38100"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EDCFD04-3548-C14A-AF1F-21827EBD9207}"/>
              </a:ext>
            </a:extLst>
          </p:cNvPr>
          <p:cNvSpPr txBox="1"/>
          <p:nvPr/>
        </p:nvSpPr>
        <p:spPr>
          <a:xfrm>
            <a:off x="7024200" y="5454693"/>
            <a:ext cx="7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NACK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F421-04A4-9944-8DED-2476ED959ECC}"/>
              </a:ext>
            </a:extLst>
          </p:cNvPr>
          <p:cNvSpPr txBox="1"/>
          <p:nvPr/>
        </p:nvSpPr>
        <p:spPr>
          <a:xfrm>
            <a:off x="8943470" y="1204479"/>
            <a:ext cx="32485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Proposers P</a:t>
            </a:r>
            <a:r>
              <a:rPr lang="en-US" baseline="-25000" dirty="0"/>
              <a:t>0</a:t>
            </a:r>
            <a:r>
              <a:rPr lang="en-US" dirty="0"/>
              <a:t> and</a:t>
            </a:r>
            <a:r>
              <a:rPr lang="ru-RU" dirty="0"/>
              <a:t> </a:t>
            </a: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can keep interfering one with the other indefinitely long.</a:t>
            </a:r>
            <a:endParaRPr lang="ru-RU" dirty="0"/>
          </a:p>
          <a:p>
            <a:br>
              <a:rPr lang="en-US" dirty="0"/>
            </a:br>
            <a:r>
              <a:rPr lang="en-US" dirty="0"/>
              <a:t>Fischer, Lynch, Paterson:</a:t>
            </a:r>
            <a:br>
              <a:rPr lang="en-US" dirty="0"/>
            </a:br>
            <a:r>
              <a:rPr lang="en-US" dirty="0"/>
              <a:t>Impossibility of distributed</a:t>
            </a:r>
            <a:br>
              <a:rPr lang="en-US" dirty="0"/>
            </a:br>
            <a:r>
              <a:rPr lang="en-US" dirty="0"/>
              <a:t>consensus with one faulty</a:t>
            </a:r>
            <a:br>
              <a:rPr lang="en-US" dirty="0"/>
            </a:br>
            <a:r>
              <a:rPr lang="en-US" dirty="0"/>
              <a:t>process.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practice, this problem can be solved by electing one process to issue all proposals.</a:t>
            </a:r>
          </a:p>
          <a:p>
            <a:br>
              <a:rPr lang="ru-RU" dirty="0"/>
            </a:br>
            <a:r>
              <a:rPr lang="en-US" dirty="0"/>
              <a:t>The election can be made sufficiently reliable by adding random delays to candidate proposals.</a:t>
            </a:r>
          </a:p>
          <a:p>
            <a:endParaRPr lang="en-US" dirty="0"/>
          </a:p>
          <a:p>
            <a:r>
              <a:rPr lang="en-US" dirty="0"/>
              <a:t>Cf. jitter in exponential backoffs.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349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84939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Wrong ways to handle FS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The paper [1] ran an experiment where the data of the following applications was located on a file system that would randomly corrupt the content of blocks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ZooKeeper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RethinkDB</a:t>
                      </a:r>
                      <a:r>
                        <a:rPr lang="en-US" dirty="0"/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LogCabin</a:t>
                      </a:r>
                      <a:r>
                        <a:rPr lang="en-US" dirty="0"/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[1] </a:t>
                      </a:r>
                      <a:r>
                        <a:rPr lang="en-US" dirty="0">
                          <a:hlinkClick r:id="rId3"/>
                        </a:rPr>
                        <a:t>https://www.usenix.org/system/files/conference/fast17/fast17-ganesan.pdf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[2] </a:t>
                      </a:r>
                      <a:r>
                        <a:rPr lang="en-US" dirty="0">
                          <a:hlinkClick r:id="rId4"/>
                        </a:rPr>
                        <a:t>https://www.usenix.org/system/files/conference/fast18/fast18-alagappan.pdf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018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05822"/>
              </p:ext>
            </p:extLst>
          </p:nvPr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Wrong ways to handle FS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The paper [1] ran an experiment where the data of the following applications was located on a file system that would randomly corrupt the content of blocks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  <a:endParaRPr lang="ru-RU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validate checksums of user data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Replicates corrupted data across nodes of a cluster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Corruptions of a FS are “handled” with assert()s.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Has no checksums for uncompressed data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When the checksum does not match, Cassandra chooses the last write as “the correct one”. This way it can replicate corrupted data to other cluster nodes.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54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CB1C6-92A8-780C-5C21-76D482042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6272CE-DEC9-C29B-5580-EE4B9400ABB6}"/>
              </a:ext>
            </a:extLst>
          </p:cNvPr>
          <p:cNvGraphicFramePr>
            <a:graphicFrameLocks noGrp="1"/>
          </p:cNvGraphicFramePr>
          <p:nvPr/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D158D5-2260-5AC0-4B15-767670592046}"/>
              </a:ext>
            </a:extLst>
          </p:cNvPr>
          <p:cNvGraphicFramePr>
            <a:graphicFrameLocks noGrp="1"/>
          </p:cNvGraphicFramePr>
          <p:nvPr/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046F68-DBD1-3308-E4D8-596D7951C93C}"/>
              </a:ext>
            </a:extLst>
          </p:cNvPr>
          <p:cNvGraphicFramePr>
            <a:graphicFrameLocks noGrp="1"/>
          </p:cNvGraphicFramePr>
          <p:nvPr/>
        </p:nvGraphicFramePr>
        <p:xfrm>
          <a:off x="0" y="365761"/>
          <a:ext cx="12192000" cy="603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Wrong ways to handle FS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/>
                        <a:t>The paper [1] ran an experiment where the data of the following applications was located on a file system that would randomly corrupt the content of blocks</a:t>
                      </a:r>
                      <a:r>
                        <a:rPr lang="ru-RU" dirty="0"/>
                        <a:t>: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Redis</a:t>
                      </a:r>
                      <a:r>
                        <a:rPr lang="en-US" dirty="0"/>
                        <a:t>,</a:t>
                      </a:r>
                      <a:endParaRPr lang="ru-RU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validate checksums of user data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Replicates corrupted data across nodes of a cluster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Corruptions of a FS are “handled” with assert()s.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ZooKeeper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Cassandra,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Has no checksums for uncompressed data</a:t>
                      </a:r>
                      <a:r>
                        <a:rPr lang="ru-RU" dirty="0"/>
                        <a:t>,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When the checksum does not match, Cassandra chooses the last write as “the correct one”. This way it can replicate corrupted data to other cluster nodes.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Kafka,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RethinkDB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,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LogCabin</a:t>
                      </a:r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dirty="0"/>
                        <a:t>Mistakes in Redis and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Cassandra highlight the importance of the model of faults that PAXOS protects from.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PAXOS assumes fail-stop participants and a network that does not corrupt messages</a:t>
                      </a:r>
                      <a:r>
                        <a:rPr lang="ru-RU" sz="1800" dirty="0"/>
                        <a:t>.</a:t>
                      </a: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endParaRPr lang="en-US" dirty="0"/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[1]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https://www.usenix.org/system/files/conference/fast17/fast17-ganesan.pdf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[2]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https://www.usenix.org/system/files/conference/fast18/fast18-alagappan.pdf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320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37592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80830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37884"/>
              </p:ext>
            </p:extLst>
          </p:nvPr>
        </p:nvGraphicFramePr>
        <p:xfrm>
          <a:off x="0" y="365761"/>
          <a:ext cx="12192000" cy="192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PAXOS made live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Participants must adhere to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PAXOS</a:t>
                      </a:r>
                      <a:r>
                        <a:rPr lang="ru-RU" sz="1800" dirty="0"/>
                        <a:t> </a:t>
                      </a:r>
                      <a:r>
                        <a:rPr lang="en-US" sz="1800" dirty="0"/>
                        <a:t>even if their RAM or disks have corruption</a:t>
                      </a:r>
                      <a:r>
                        <a:rPr lang="ru-RU" sz="1800" dirty="0"/>
                        <a:t>.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123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79477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969049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912401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Participants must adhere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even if their RAM or disks have corruption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Most of the load on distributed key-value storages comes from read requests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We want to serve such requests by plain reads from one node, without reaching consensus ”the result of read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1800" i="1" baseline="0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aseline="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”.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4912401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5439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04293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7881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285632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Participants must adhere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even if their RAM or disks have corruption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Most of the load on distributed key-value storages comes from read requests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We want to serve such requests by plain reads from one node, without reaching consensus ”the result of read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1800" i="1" baseline="0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aseline="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”.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There must be a way to add and delete cluster nodes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1285632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89245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657778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75184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075188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8151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1518">
                    <a:tc>
                      <a:txBody>
                        <a:bodyPr/>
                        <a:lstStyle/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Participants must adhere to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PAXOS</a:t>
                          </a:r>
                          <a:r>
                            <a:rPr lang="ru-RU" sz="1800" dirty="0"/>
                            <a:t> </a:t>
                          </a:r>
                          <a:r>
                            <a:rPr lang="en-US" sz="1800" dirty="0"/>
                            <a:t>even if their RAM or disks have corruption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Master leases: Most of the load on distributed key-value storages comes from read requests</a:t>
                          </a:r>
                          <a:r>
                            <a:rPr lang="ru-RU" sz="1800" dirty="0"/>
                            <a:t>. </a:t>
                          </a:r>
                          <a:r>
                            <a:rPr lang="en-US" sz="1800" dirty="0"/>
                            <a:t>We want to serve such requests by plain reads from one node, without reaching consensus ”the result of read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sz="1800" i="1" baseline="0" dirty="0" err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aseline="0" dirty="0"/>
                            <a:t> is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1800" dirty="0"/>
                            <a:t>”.</a:t>
                          </a:r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There must be a way to add and delete cluster nodes</a:t>
                          </a:r>
                          <a:r>
                            <a:rPr lang="ru-RU" sz="1800" dirty="0"/>
                            <a:t>.</a:t>
                          </a:r>
                          <a:endParaRPr lang="en-US" sz="1800" dirty="0"/>
                        </a:p>
                        <a:p>
                          <a:pPr marL="342900" marR="0" lvl="0" indent="-3429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1800" dirty="0"/>
                            <a:t>The FSM log cannot grow infinitely long. Periodically, one must make snapshots of the FSM and truncate the journal.</a:t>
                          </a:r>
                          <a:endParaRPr lang="ru-RU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075188"/>
                  </p:ext>
                </p:extLst>
              </p:nvPr>
            </p:nvGraphicFramePr>
            <p:xfrm>
              <a:off x="0" y="365761"/>
              <a:ext cx="12192000" cy="1920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PAXOS made live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CY"/>
                        </a:p>
                      </a:txBody>
                      <a:tcPr>
                        <a:blipFill>
                          <a:blip r:embed="rId3"/>
                          <a:stretch>
                            <a:fillRect t="-34188" r="-104" b="-5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80872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03182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86864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11667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16594"/>
              </p:ext>
            </p:extLst>
          </p:nvPr>
        </p:nvGraphicFramePr>
        <p:xfrm>
          <a:off x="0" y="365761"/>
          <a:ext cx="12192000" cy="1645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5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To read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Distributed consensus revised.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3"/>
                        </a:rPr>
                        <a:t>https://www.cl.cam.ac.uk/techreports/UCAM-CL-TR-935.pdf</a:t>
                      </a:r>
                      <a:endParaRPr lang="en-US" sz="18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800" dirty="0"/>
                        <a:t>PAXOS made live.</a:t>
                      </a:r>
                      <a:br>
                        <a:rPr lang="en-US" sz="1800" dirty="0"/>
                      </a:br>
                      <a:r>
                        <a:rPr lang="en-US" sz="1800" dirty="0">
                          <a:hlinkClick r:id="rId4"/>
                        </a:rPr>
                        <a:t>https://www.cs.utexas.edu/users/lorenzo/corsi/cs380d/papers/paper2-1.pdf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87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43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09540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20638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57671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When a client opens a file, the metadata server sends it a “file layout”. It described which storage server contains the file, and what protocol that server uses</a:t>
                      </a:r>
                      <a:r>
                        <a:rPr lang="ru-RU" sz="1800" baseline="0" dirty="0"/>
                        <a:t>.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Quiz</a:t>
                      </a:r>
                      <a:r>
                        <a:rPr lang="ru-RU" sz="1800" baseline="0" dirty="0"/>
                        <a:t>:</a:t>
                      </a:r>
                      <a:r>
                        <a:rPr lang="en-US" sz="1800" baseline="0" dirty="0"/>
                        <a:t> validating layout leases in storage servers appears to be an unnecessary complication. A NFS client may stop issuing requests once its lease time out.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Is this right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  <a:p>
                      <a:endParaRPr lang="en-US" sz="1800" baseline="0" dirty="0"/>
                    </a:p>
                    <a:p>
                      <a:r>
                        <a:rPr lang="en-US" sz="1800" b="1" baseline="0" dirty="0"/>
                        <a:t>See also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client fencing.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FBFE68E-70DB-4942-A6E3-5B796BE4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5542"/>
            <a:ext cx="6596743" cy="52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4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267566"/>
              </p:ext>
            </p:extLst>
          </p:nvPr>
        </p:nvGraphicFramePr>
        <p:xfrm>
          <a:off x="0" y="1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276">
                <a:tc>
                  <a:txBody>
                    <a:bodyPr/>
                    <a:lstStyle/>
                    <a:p>
                      <a:r>
                        <a:rPr lang="en-US" sz="1800" dirty="0"/>
                        <a:t>The basics of file systems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353732"/>
              </p:ext>
            </p:extLst>
          </p:nvPr>
        </p:nvGraphicFramePr>
        <p:xfrm>
          <a:off x="0" y="6532604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09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87813"/>
              </p:ext>
            </p:extLst>
          </p:nvPr>
        </p:nvGraphicFramePr>
        <p:xfrm>
          <a:off x="0" y="365761"/>
          <a:ext cx="12192000" cy="5730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07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371">
                  <a:extLst>
                    <a:ext uri="{9D8B030D-6E8A-4147-A177-3AD203B41FA5}">
                      <a16:colId xmlns:a16="http://schemas.microsoft.com/office/drawing/2014/main" val="3400081132"/>
                    </a:ext>
                  </a:extLst>
                </a:gridCol>
              </a:tblGrid>
              <a:tr h="381518">
                <a:tc gridSpan="2">
                  <a:txBody>
                    <a:bodyPr/>
                    <a:lstStyle/>
                    <a:p>
                      <a:r>
                        <a:rPr lang="en-US" sz="2400" dirty="0"/>
                        <a:t>A reminder about</a:t>
                      </a:r>
                      <a:r>
                        <a:rPr lang="ru-RU" sz="2400" dirty="0"/>
                        <a:t> </a:t>
                      </a:r>
                      <a:r>
                        <a:rPr lang="en-US" sz="2400" dirty="0"/>
                        <a:t>Parallel NFS</a:t>
                      </a:r>
                      <a:endParaRPr lang="ru-RU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53">
                <a:tc>
                  <a:txBody>
                    <a:bodyPr/>
                    <a:lstStyle/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  <a:p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The metadata server is a</a:t>
                      </a:r>
                      <a:r>
                        <a:rPr lang="ru-RU" sz="1800" baseline="0" dirty="0"/>
                        <a:t> </a:t>
                      </a:r>
                      <a:r>
                        <a:rPr lang="en-US" sz="1800" baseline="0" dirty="0"/>
                        <a:t>”single point of failure” of this system.</a:t>
                      </a:r>
                      <a:endParaRPr lang="ru-RU" sz="1800" baseline="0" dirty="0"/>
                    </a:p>
                    <a:p>
                      <a:endParaRPr lang="ru-RU" sz="1800" baseline="0" dirty="0"/>
                    </a:p>
                    <a:p>
                      <a:r>
                        <a:rPr lang="en-US" sz="1800" b="1" baseline="0" dirty="0"/>
                        <a:t>Question</a:t>
                      </a:r>
                      <a:r>
                        <a:rPr lang="ru-RU" sz="1800" baseline="0" dirty="0"/>
                        <a:t>: </a:t>
                      </a:r>
                      <a:r>
                        <a:rPr lang="en-US" sz="1800" baseline="0" dirty="0"/>
                        <a:t>how can we replicate the state of the metadata server to multiple machines and have them all agree on ”the state” of the metadata server</a:t>
                      </a:r>
                      <a:r>
                        <a:rPr lang="ru-RU" sz="1800" baseline="0" dirty="0"/>
                        <a:t>?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C82F06-5ACC-B946-9651-8EEAC44E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802364"/>
            <a:ext cx="6594531" cy="5293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47A626-EF10-004C-A820-40E600812706}"/>
              </a:ext>
            </a:extLst>
          </p:cNvPr>
          <p:cNvSpPr txBox="1"/>
          <p:nvPr/>
        </p:nvSpPr>
        <p:spPr>
          <a:xfrm>
            <a:off x="4800600" y="1799720"/>
            <a:ext cx="903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b="1" dirty="0">
                <a:solidFill>
                  <a:srgbClr val="FF0000"/>
                </a:solidFill>
                <a:latin typeface="Marker Felt Wide" panose="02000400000000000000" pitchFamily="2" charset="77"/>
              </a:rPr>
              <a:t>X</a:t>
            </a:r>
            <a:endParaRPr lang="ru-RU" sz="5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3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25640</TotalTime>
  <Words>8669</Words>
  <Application>Microsoft Macintosh PowerPoint</Application>
  <PresentationFormat>Widescreen</PresentationFormat>
  <Paragraphs>1204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Consolas</vt:lpstr>
      <vt:lpstr>Marker Felt Wide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 Anisimov</dc:creator>
  <cp:lastModifiedBy>QA Admin-TEST</cp:lastModifiedBy>
  <cp:revision>254</cp:revision>
  <dcterms:created xsi:type="dcterms:W3CDTF">2016-09-20T13:25:15Z</dcterms:created>
  <dcterms:modified xsi:type="dcterms:W3CDTF">2024-12-20T11:27:55Z</dcterms:modified>
</cp:coreProperties>
</file>